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7" r:id="rId16"/>
    <p:sldId id="288" r:id="rId17"/>
    <p:sldId id="270" r:id="rId18"/>
    <p:sldId id="271" r:id="rId19"/>
    <p:sldId id="289" r:id="rId20"/>
    <p:sldId id="272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19D80-C2AE-4A0C-8A5E-23199FB9D489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D7144-646A-4E9C-BC2B-E295F09E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3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7144-646A-4E9C-BC2B-E295F09E8A9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4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1F9841D-DB7E-4C60-A7F7-2083C80F00F2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08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D7E93AE-FF09-4042-BD7C-9AA4CEE028F3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76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8068908-CD3D-47FB-BD45-B610F72D7BC9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80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Yes, plants put a lot of energy into growing new baby plants… Seeds anyone?  It takes a lot of energy</a:t>
            </a:r>
            <a:r>
              <a:rPr lang="en-US" baseline="0" dirty="0" smtClean="0"/>
              <a:t> to produce all the crap tons of pollen in the air and to make fruits/nuts.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7144-646A-4E9C-BC2B-E295F09E8A9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25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0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6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859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42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430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2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462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46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4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53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68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2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55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9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8BC2E3-6F28-432B-A365-D71578C7EFAC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00DE1B-16A4-4D9F-AF4D-27A138057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1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pp.discoveryeducation.com/player/?assetGuid=d9da4d4d-ca41-40fd-86f9-8dcffc63d0ea&amp;fromMyDe=0&amp;isPrinterFriendly=0&amp;provider=&amp;isLessonFromHealth=0&amp;productcode=HUB&amp;isAssigned=false&amp;includeHeader=YES&amp;homeworkGuid=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QDdVs4qM1X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youtube.com/watch?v=J6akNYlkeh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wfbhwq95Du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Asexual </a:t>
            </a:r>
            <a:r>
              <a:rPr lang="en-US" dirty="0" smtClean="0">
                <a:hlinkClick r:id="rId2"/>
              </a:rPr>
              <a:t>vs. Sexual Reproduction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Regeneration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Regeneration occurs when an organism can regrow a lost limb or can grow a whole other organism on a cut off piece.</a:t>
            </a:r>
          </a:p>
          <a:p>
            <a:r>
              <a:rPr lang="en-US" dirty="0" smtClean="0"/>
              <a:t>This is common in simple multicellular creatures such as worms, sea stars or geckos.  </a:t>
            </a:r>
            <a:endParaRPr lang="en-US" dirty="0"/>
          </a:p>
        </p:txBody>
      </p:sp>
      <p:pic>
        <p:nvPicPr>
          <p:cNvPr id="25602" name="Picture 2" descr="http://islandwood.org/kids/stream_health/Images/planaria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267200"/>
            <a:ext cx="2667993" cy="2000180"/>
          </a:xfrm>
          <a:prstGeom prst="rect">
            <a:avLst/>
          </a:prstGeom>
          <a:noFill/>
        </p:spPr>
      </p:pic>
      <p:pic>
        <p:nvPicPr>
          <p:cNvPr id="25604" name="Picture 4" descr="http://www.edc.uri.edu/restoration/html/gallery/images/inverts/aforbe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267200"/>
            <a:ext cx="2667000" cy="1991158"/>
          </a:xfrm>
          <a:prstGeom prst="rect">
            <a:avLst/>
          </a:prstGeom>
          <a:noFill/>
        </p:spPr>
      </p:pic>
      <p:pic>
        <p:nvPicPr>
          <p:cNvPr id="25606" name="Picture 6" descr="http://www.svg-vets.com/images/KBLeopardGeck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267200"/>
            <a:ext cx="2642921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is a lot of worm…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Planarians are marine flatworms.  Each slice of a planarian can grow into a brand new flatworm!</a:t>
            </a:r>
            <a:endParaRPr lang="en-US" dirty="0"/>
          </a:p>
        </p:txBody>
      </p:sp>
      <p:pic>
        <p:nvPicPr>
          <p:cNvPr id="24578" name="Picture 2" descr="http://www.rzuser.uni-heidelberg.de/~bu6/Autotom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590800"/>
            <a:ext cx="5334000" cy="4040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Vegetative (Plant) Propagation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Vegetative propagation occurs when a new plant grows off an existing part of an old plant.</a:t>
            </a:r>
          </a:p>
          <a:p>
            <a:r>
              <a:rPr lang="en-US" dirty="0" smtClean="0"/>
              <a:t>Many plants can use vegetative propagation.</a:t>
            </a:r>
          </a:p>
          <a:p>
            <a:pPr lvl="1"/>
            <a:r>
              <a:rPr lang="en-US" dirty="0" smtClean="0"/>
              <a:t>Ivy</a:t>
            </a:r>
          </a:p>
          <a:p>
            <a:pPr lvl="1"/>
            <a:r>
              <a:rPr lang="en-US" dirty="0" smtClean="0"/>
              <a:t>Grasses</a:t>
            </a:r>
          </a:p>
          <a:p>
            <a:pPr lvl="1"/>
            <a:r>
              <a:rPr lang="en-US" dirty="0" smtClean="0"/>
              <a:t>Potato plants</a:t>
            </a:r>
          </a:p>
          <a:p>
            <a:pPr lvl="1"/>
            <a:r>
              <a:rPr lang="en-US" dirty="0" smtClean="0"/>
              <a:t>Strawberries</a:t>
            </a:r>
          </a:p>
          <a:p>
            <a:pPr lvl="1"/>
            <a:r>
              <a:rPr lang="en-US" dirty="0" smtClean="0"/>
              <a:t>Spider plants</a:t>
            </a:r>
            <a:endParaRPr lang="en-US" dirty="0"/>
          </a:p>
        </p:txBody>
      </p:sp>
      <p:pic>
        <p:nvPicPr>
          <p:cNvPr id="26626" name="Picture 2" descr="http://images.tutorvista.com/content/reproduction/sucker-type-of-vegetative-propagati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352800"/>
            <a:ext cx="4076700" cy="3071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use vegetative </a:t>
            </a:r>
            <a:br>
              <a:rPr lang="en-US" dirty="0" smtClean="0"/>
            </a:br>
            <a:r>
              <a:rPr lang="en-US" dirty="0" smtClean="0"/>
              <a:t>propagation ALL the time!</a:t>
            </a:r>
            <a:endParaRPr lang="en-US" dirty="0"/>
          </a:p>
        </p:txBody>
      </p:sp>
      <p:pic>
        <p:nvPicPr>
          <p:cNvPr id="27650" name="Picture 2" descr="http://vcebiology.edublogs.org/files/2010/05/Vegetative-reprod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5810249" cy="4648200"/>
          </a:xfrm>
          <a:prstGeom prst="rect">
            <a:avLst/>
          </a:prstGeom>
          <a:noFill/>
        </p:spPr>
      </p:pic>
      <p:pic>
        <p:nvPicPr>
          <p:cNvPr id="27652" name="Picture 4" descr="http://03.edu-cdn.com/files/static/wiley/9780471471837/CLONE_A_PLANT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2971800"/>
            <a:ext cx="2914650" cy="194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Sexual reproduction requires two organisms.</a:t>
            </a:r>
          </a:p>
          <a:p>
            <a:r>
              <a:rPr lang="en-US" dirty="0" smtClean="0"/>
              <a:t>Each organism has specialized sex cells called gametes.</a:t>
            </a:r>
          </a:p>
          <a:p>
            <a:r>
              <a:rPr lang="en-US" dirty="0" smtClean="0"/>
              <a:t>Animals have sperm (male) and ovum (female).</a:t>
            </a:r>
          </a:p>
          <a:p>
            <a:r>
              <a:rPr lang="en-US" dirty="0" smtClean="0"/>
              <a:t>Plants have pollen (sperm) and ovum (egg).</a:t>
            </a:r>
          </a:p>
          <a:p>
            <a:r>
              <a:rPr lang="en-US" dirty="0" smtClean="0"/>
              <a:t>Sexual reproduction happens when the two sex cells fuse together (fusion) to create a new and genetically different offspring.</a:t>
            </a:r>
            <a:endParaRPr lang="en-US" dirty="0"/>
          </a:p>
        </p:txBody>
      </p:sp>
      <p:pic>
        <p:nvPicPr>
          <p:cNvPr id="4" name="Picture 8" descr="C:\Users\Jeana\Pictures\sperm and e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8600"/>
            <a:ext cx="169227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sz="4000" dirty="0">
                <a:latin typeface="Times New Roman" panose="02020603050405020304" pitchFamily="18" charset="0"/>
              </a:rPr>
              <a:t>Meiosis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altLang="en-US" sz="3600">
                <a:latin typeface="Times New Roman" panose="02020603050405020304" pitchFamily="18" charset="0"/>
              </a:rPr>
              <a:t>Meiosis- process which gametes are formed.</a:t>
            </a:r>
          </a:p>
          <a:p>
            <a:r>
              <a:rPr lang="en-US" altLang="en-US" sz="3600">
                <a:latin typeface="Times New Roman" panose="02020603050405020304" pitchFamily="18" charset="0"/>
              </a:rPr>
              <a:t>Meiosis is cell division that </a:t>
            </a:r>
            <a:r>
              <a:rPr lang="en-US" altLang="en-US" sz="3600" b="1" u="sng">
                <a:latin typeface="Times New Roman" panose="02020603050405020304" pitchFamily="18" charset="0"/>
              </a:rPr>
              <a:t>halves</a:t>
            </a:r>
            <a:r>
              <a:rPr lang="en-US" altLang="en-US" sz="3600">
                <a:latin typeface="Times New Roman" panose="02020603050405020304" pitchFamily="18" charset="0"/>
              </a:rPr>
              <a:t> the number of chromosomes. The gametes come together in fertilization so the new cell has the correct number of chromosomes</a:t>
            </a:r>
          </a:p>
          <a:p>
            <a:endParaRPr lang="en-US" altLang="en-US" sz="36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sz="4000" dirty="0"/>
              <a:t>Sexual Reproduction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610600" cy="4533900"/>
          </a:xfrm>
        </p:spPr>
        <p:txBody>
          <a:bodyPr>
            <a:normAutofit lnSpcReduction="10000"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</a:rPr>
              <a:t>Haploid cells are called gametes -sex  cells</a:t>
            </a:r>
          </a:p>
          <a:p>
            <a:r>
              <a:rPr lang="en-US" altLang="en-US" sz="3600" dirty="0">
                <a:latin typeface="Times New Roman" panose="02020603050405020304" pitchFamily="18" charset="0"/>
              </a:rPr>
              <a:t>Sperm - male 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gametes (</a:t>
            </a:r>
            <a:r>
              <a:rPr lang="en-US" altLang="en-US" sz="3600" i="1" dirty="0" smtClean="0">
                <a:latin typeface="Times New Roman" panose="02020603050405020304" pitchFamily="18" charset="0"/>
              </a:rPr>
              <a:t>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)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</a:rPr>
              <a:t>Eggs – female 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gametes (</a:t>
            </a:r>
            <a:r>
              <a:rPr lang="en-US" altLang="en-US" sz="3600" i="1" dirty="0" smtClean="0">
                <a:latin typeface="Times New Roman" panose="02020603050405020304" pitchFamily="18" charset="0"/>
              </a:rPr>
              <a:t>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)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</a:rPr>
              <a:t>Zygote – a cell resulting from the fertilization of the egg by a sperm (2</a:t>
            </a:r>
            <a:r>
              <a:rPr lang="en-US" altLang="en-US" sz="3600" i="1" dirty="0">
                <a:latin typeface="Times New Roman" panose="02020603050405020304" pitchFamily="18" charset="0"/>
              </a:rPr>
              <a:t>n</a:t>
            </a:r>
            <a:r>
              <a:rPr lang="en-US" altLang="en-US" sz="3600" dirty="0">
                <a:latin typeface="Times New Roman" panose="02020603050405020304" pitchFamily="18" charset="0"/>
              </a:rPr>
              <a:t>)</a:t>
            </a:r>
          </a:p>
          <a:p>
            <a:r>
              <a:rPr lang="en-US" altLang="en-US" sz="3600" dirty="0">
                <a:latin typeface="Times New Roman" panose="02020603050405020304" pitchFamily="18" charset="0"/>
              </a:rPr>
              <a:t>The zygote can develop into a multicellular organism by mitosis</a:t>
            </a:r>
          </a:p>
        </p:txBody>
      </p:sp>
    </p:spTree>
    <p:extLst>
      <p:ext uri="{BB962C8B-B14F-4D97-AF65-F5344CB8AC3E}">
        <p14:creationId xmlns:p14="http://schemas.microsoft.com/office/powerpoint/2010/main" val="39618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www.bbc.co.uk/schools/gcsebitesize/science/images/9_sex_cel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41" y="2274277"/>
            <a:ext cx="8386759" cy="3440723"/>
          </a:xfrm>
          <a:prstGeom prst="rect">
            <a:avLst/>
          </a:prstGeom>
          <a:noFill/>
        </p:spPr>
      </p:pic>
      <p:sp>
        <p:nvSpPr>
          <p:cNvPr id="5" name="Down Arrow Callout 4"/>
          <p:cNvSpPr/>
          <p:nvPr/>
        </p:nvSpPr>
        <p:spPr>
          <a:xfrm>
            <a:off x="4572000" y="2438400"/>
            <a:ext cx="20574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Fertilization (fusion)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80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Sexual reproduction allows for more genetic diversity in the offspring.</a:t>
            </a:r>
          </a:p>
          <a:p>
            <a:pPr lvl="1"/>
            <a:r>
              <a:rPr lang="en-US" dirty="0" smtClean="0"/>
              <a:t>More adaptability</a:t>
            </a:r>
          </a:p>
          <a:p>
            <a:pPr lvl="1"/>
            <a:r>
              <a:rPr lang="en-US" dirty="0" smtClean="0"/>
              <a:t>More variation </a:t>
            </a:r>
          </a:p>
          <a:p>
            <a:pPr lvl="1"/>
            <a:r>
              <a:rPr lang="en-US" dirty="0" smtClean="0"/>
              <a:t>Greater chance of mutation</a:t>
            </a:r>
          </a:p>
          <a:p>
            <a:pPr lvl="1"/>
            <a:r>
              <a:rPr lang="en-US" dirty="0" smtClean="0"/>
              <a:t>Greater chance of survivability when faced with environmental change</a:t>
            </a:r>
          </a:p>
          <a:p>
            <a:pPr lvl="1"/>
            <a:endParaRPr lang="en-US" dirty="0"/>
          </a:p>
        </p:txBody>
      </p:sp>
      <p:pic>
        <p:nvPicPr>
          <p:cNvPr id="30722" name="Picture 2" descr="http://www.bio.georgiasouthern.edu/bio-home/harvey/lect/images/d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05000"/>
            <a:ext cx="4135340" cy="401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latin typeface="Times New Roman" panose="02020603050405020304" pitchFamily="18" charset="0"/>
              </a:rPr>
              <a:t>How many different kinds of gametes can an organisms produce?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686800" cy="3810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Human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23 pair chromosomes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Each of 23 pairs can line up at the equator in two different ways (2</a:t>
            </a:r>
            <a:r>
              <a:rPr lang="en-US" altLang="en-US" sz="3200" baseline="30000">
                <a:latin typeface="Times New Roman" panose="02020603050405020304" pitchFamily="18" charset="0"/>
              </a:rPr>
              <a:t>23</a:t>
            </a:r>
            <a:r>
              <a:rPr lang="en-US" altLang="en-US" sz="3200">
                <a:latin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More than 8 million different kinds of sperm are possible 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When fertilization occurs, 2</a:t>
            </a:r>
            <a:r>
              <a:rPr lang="en-US" altLang="en-US" sz="3200" baseline="30000">
                <a:latin typeface="Times New Roman" panose="02020603050405020304" pitchFamily="18" charset="0"/>
              </a:rPr>
              <a:t>23 </a:t>
            </a:r>
            <a:r>
              <a:rPr lang="en-US" altLang="en-US" sz="3200">
                <a:latin typeface="Times New Roman" panose="02020603050405020304" pitchFamily="18" charset="0"/>
              </a:rPr>
              <a:t>X</a:t>
            </a:r>
            <a:r>
              <a:rPr lang="en-US" altLang="en-US" sz="3200" baseline="30000"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</a:rPr>
              <a:t>2</a:t>
            </a:r>
            <a:r>
              <a:rPr lang="en-US" altLang="en-US" sz="3200" baseline="30000">
                <a:latin typeface="Times New Roman" panose="02020603050405020304" pitchFamily="18" charset="0"/>
              </a:rPr>
              <a:t>23, </a:t>
            </a:r>
            <a:r>
              <a:rPr lang="en-US" altLang="en-US" sz="3200">
                <a:latin typeface="Times New Roman" panose="02020603050405020304" pitchFamily="18" charset="0"/>
              </a:rPr>
              <a:t>or 70 trillion different zygotes are possible!</a:t>
            </a:r>
          </a:p>
        </p:txBody>
      </p:sp>
    </p:spTree>
    <p:extLst>
      <p:ext uri="{BB962C8B-B14F-4D97-AF65-F5344CB8AC3E}">
        <p14:creationId xmlns:p14="http://schemas.microsoft.com/office/powerpoint/2010/main" val="13847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Asexual reproduction is the process by which a single organism produces genetically identical offspring.</a:t>
            </a:r>
          </a:p>
          <a:p>
            <a:r>
              <a:rPr lang="en-US" dirty="0" smtClean="0"/>
              <a:t>This type of reproduction is most common in single cell organisms like bacteria, but can be found in more complex organisms as well.</a:t>
            </a:r>
            <a:endParaRPr lang="en-US" dirty="0"/>
          </a:p>
        </p:txBody>
      </p:sp>
      <p:pic>
        <p:nvPicPr>
          <p:cNvPr id="1026" name="Picture 2" descr="http://upload.wikimedia.org/wikipedia/commons/thumb/d/d2/Binary_fission_anim.gif/300px-Binary_fission_an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2209800" cy="1937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Disadvantages of 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requires two individuals with opposing gametes (sex cells).</a:t>
            </a:r>
          </a:p>
          <a:p>
            <a:r>
              <a:rPr lang="en-US" dirty="0" smtClean="0"/>
              <a:t>Organisms must use a lot of energy nourishing and growing a new baby organism. </a:t>
            </a:r>
            <a:endParaRPr lang="en-US" dirty="0"/>
          </a:p>
        </p:txBody>
      </p:sp>
      <p:pic>
        <p:nvPicPr>
          <p:cNvPr id="31746" name="Picture 2" descr="http://www.catdocmaine.com/Photos/catsGIFF/momkitte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81400"/>
            <a:ext cx="5715000" cy="3810000"/>
          </a:xfrm>
          <a:prstGeom prst="rect">
            <a:avLst/>
          </a:prstGeom>
          <a:noFill/>
        </p:spPr>
      </p:pic>
      <p:pic>
        <p:nvPicPr>
          <p:cNvPr id="31748" name="Picture 4" descr="http://www.earthtimes.org/newsimage/eating-apples-extended-lifespan-test-animals-10-per-cent_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86200"/>
            <a:ext cx="3319039" cy="248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5763" y="261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457200"/>
            <a:ext cx="9144000" cy="1219200"/>
          </a:xfrm>
          <a:noFill/>
        </p:spPr>
        <p:txBody>
          <a:bodyPr anchor="t"/>
          <a:lstStyle/>
          <a:p>
            <a:pPr eaLnBrk="1" hangingPunct="1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Comparison Asexual </a:t>
            </a:r>
            <a:b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and Sexual Reproduction</a:t>
            </a:r>
            <a:endParaRPr lang="en-US" sz="3600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196" name="Rectangle 22"/>
          <p:cNvSpPr>
            <a:spLocks noChangeArrowheads="1"/>
          </p:cNvSpPr>
          <p:nvPr/>
        </p:nvSpPr>
        <p:spPr bwMode="auto">
          <a:xfrm>
            <a:off x="6061075" y="21367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endParaRPr lang="en-US" sz="2400">
              <a:solidFill>
                <a:srgbClr val="E0020F"/>
              </a:solidFill>
              <a:latin typeface="Times" charset="0"/>
            </a:endParaRPr>
          </a:p>
        </p:txBody>
      </p:sp>
      <p:sp>
        <p:nvSpPr>
          <p:cNvPr id="8197" name="Rectangle 23"/>
          <p:cNvSpPr>
            <a:spLocks noChangeArrowheads="1"/>
          </p:cNvSpPr>
          <p:nvPr/>
        </p:nvSpPr>
        <p:spPr bwMode="auto">
          <a:xfrm>
            <a:off x="3092450" y="23653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endParaRPr lang="en-US" sz="2400">
              <a:solidFill>
                <a:schemeClr val="hlink"/>
              </a:solidFill>
              <a:latin typeface="Times" charset="0"/>
            </a:endParaRPr>
          </a:p>
        </p:txBody>
      </p:sp>
      <p:sp>
        <p:nvSpPr>
          <p:cNvPr id="8198" name="Rectangle 24"/>
          <p:cNvSpPr>
            <a:spLocks noChangeArrowheads="1"/>
          </p:cNvSpPr>
          <p:nvPr/>
        </p:nvSpPr>
        <p:spPr bwMode="auto">
          <a:xfrm>
            <a:off x="3009900" y="3203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endParaRPr lang="en-US" sz="2400">
              <a:solidFill>
                <a:schemeClr val="hlink"/>
              </a:solidFill>
              <a:latin typeface="Times" charset="0"/>
            </a:endParaRPr>
          </a:p>
        </p:txBody>
      </p:sp>
      <p:sp>
        <p:nvSpPr>
          <p:cNvPr id="8199" name="Rectangle 25"/>
          <p:cNvSpPr>
            <a:spLocks noChangeArrowheads="1"/>
          </p:cNvSpPr>
          <p:nvPr/>
        </p:nvSpPr>
        <p:spPr bwMode="auto">
          <a:xfrm>
            <a:off x="6064250" y="3203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endParaRPr lang="en-US" sz="2400">
              <a:solidFill>
                <a:srgbClr val="E0020F"/>
              </a:solidFill>
              <a:latin typeface="Times" charset="0"/>
            </a:endParaRPr>
          </a:p>
        </p:txBody>
      </p:sp>
      <p:sp>
        <p:nvSpPr>
          <p:cNvPr id="8200" name="Rectangle 26"/>
          <p:cNvSpPr>
            <a:spLocks noChangeArrowheads="1"/>
          </p:cNvSpPr>
          <p:nvPr/>
        </p:nvSpPr>
        <p:spPr bwMode="auto">
          <a:xfrm>
            <a:off x="3810000" y="1828800"/>
            <a:ext cx="1906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Asexual</a:t>
            </a:r>
          </a:p>
        </p:txBody>
      </p:sp>
      <p:sp>
        <p:nvSpPr>
          <p:cNvPr id="8201" name="Rectangle 27"/>
          <p:cNvSpPr>
            <a:spLocks noChangeArrowheads="1"/>
          </p:cNvSpPr>
          <p:nvPr/>
        </p:nvSpPr>
        <p:spPr bwMode="auto">
          <a:xfrm>
            <a:off x="6553200" y="1828800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Sexual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38200" y="2667000"/>
          <a:ext cx="7696200" cy="381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5400"/>
                <a:gridCol w="2565400"/>
                <a:gridCol w="2565400"/>
              </a:tblGrid>
              <a:tr h="1270000"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Number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of parents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  <a:cs typeface="Calibri" pitchFamily="34" charset="0"/>
                        </a:rPr>
                        <a:t>What</a:t>
                      </a:r>
                      <a:r>
                        <a:rPr lang="en-US" sz="2400" b="1" baseline="0" dirty="0" smtClean="0">
                          <a:latin typeface="Calibri" pitchFamily="34" charset="0"/>
                          <a:cs typeface="Calibri" pitchFamily="34" charset="0"/>
                        </a:rPr>
                        <a:t> do offspring look like?</a:t>
                      </a:r>
                      <a:endParaRPr lang="en-US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  <a:cs typeface="Calibri" pitchFamily="34" charset="0"/>
                        </a:rPr>
                        <a:t>DNA</a:t>
                      </a:r>
                      <a:endParaRPr lang="en-US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0" y="30480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One parent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00800" y="304800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parents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10000" y="41910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Identical to parent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57600" y="54864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Same as parent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72200" y="4038600"/>
            <a:ext cx="220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Different from parents but still similar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72200" y="53340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Combined DNA of 2 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6553200" y="1066800"/>
            <a:ext cx="2438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2286000" y="1066800"/>
            <a:ext cx="2438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4878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Asexual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4800600" y="2209800"/>
            <a:ext cx="1752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28600" y="3581400"/>
            <a:ext cx="4144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Sexual</a:t>
            </a:r>
          </a:p>
        </p:txBody>
      </p:sp>
      <p:sp>
        <p:nvSpPr>
          <p:cNvPr id="17415" name="Oval 8"/>
          <p:cNvSpPr>
            <a:spLocks noChangeArrowheads="1"/>
          </p:cNvSpPr>
          <p:nvPr/>
        </p:nvSpPr>
        <p:spPr bwMode="auto">
          <a:xfrm>
            <a:off x="6629400" y="4495800"/>
            <a:ext cx="2438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Oval 9"/>
          <p:cNvSpPr>
            <a:spLocks noChangeArrowheads="1"/>
          </p:cNvSpPr>
          <p:nvPr/>
        </p:nvSpPr>
        <p:spPr bwMode="auto">
          <a:xfrm>
            <a:off x="3048000" y="4495800"/>
            <a:ext cx="2438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10"/>
          <p:cNvSpPr>
            <a:spLocks noChangeArrowheads="1"/>
          </p:cNvSpPr>
          <p:nvPr/>
        </p:nvSpPr>
        <p:spPr bwMode="auto">
          <a:xfrm>
            <a:off x="152400" y="4495800"/>
            <a:ext cx="2438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5562600" y="5638800"/>
            <a:ext cx="1066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2590800" y="52578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533400" y="48768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DNA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3581400" y="48768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DNA</a:t>
            </a: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7162800" y="48768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DNA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2819400" y="17526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DNA</a:t>
            </a: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7162800" y="1752600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DNA</a:t>
            </a:r>
          </a:p>
        </p:txBody>
      </p:sp>
      <p:sp>
        <p:nvSpPr>
          <p:cNvPr id="17425" name="Text Box 18"/>
          <p:cNvSpPr txBox="1">
            <a:spLocks noChangeArrowheads="1"/>
          </p:cNvSpPr>
          <p:nvPr/>
        </p:nvSpPr>
        <p:spPr bwMode="auto">
          <a:xfrm>
            <a:off x="304800" y="5410200"/>
            <a:ext cx="1830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Sperm</a:t>
            </a:r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3657600" y="5486400"/>
            <a:ext cx="1179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Egg</a:t>
            </a:r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6934200" y="5486400"/>
            <a:ext cx="189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Zygote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3810000" y="1066800"/>
            <a:ext cx="12954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Oval 4"/>
          <p:cNvSpPr>
            <a:spLocks noChangeArrowheads="1"/>
          </p:cNvSpPr>
          <p:nvPr/>
        </p:nvSpPr>
        <p:spPr bwMode="auto">
          <a:xfrm>
            <a:off x="1295400" y="1066800"/>
            <a:ext cx="12954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Asexual</a:t>
            </a:r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2667000" y="1674813"/>
            <a:ext cx="1066800" cy="15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228600" y="2590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Sexual</a:t>
            </a:r>
          </a:p>
        </p:txBody>
      </p:sp>
      <p:sp>
        <p:nvSpPr>
          <p:cNvPr id="18439" name="Oval 8"/>
          <p:cNvSpPr>
            <a:spLocks noChangeArrowheads="1"/>
          </p:cNvSpPr>
          <p:nvPr/>
        </p:nvSpPr>
        <p:spPr bwMode="auto">
          <a:xfrm>
            <a:off x="5410200" y="2590800"/>
            <a:ext cx="13716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Oval 9"/>
          <p:cNvSpPr>
            <a:spLocks noChangeArrowheads="1"/>
          </p:cNvSpPr>
          <p:nvPr/>
        </p:nvSpPr>
        <p:spPr bwMode="auto">
          <a:xfrm>
            <a:off x="2667000" y="3276600"/>
            <a:ext cx="13716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10"/>
          <p:cNvSpPr>
            <a:spLocks noChangeArrowheads="1"/>
          </p:cNvSpPr>
          <p:nvPr/>
        </p:nvSpPr>
        <p:spPr bwMode="auto">
          <a:xfrm>
            <a:off x="762000" y="3276600"/>
            <a:ext cx="13716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4191000" y="3886200"/>
            <a:ext cx="914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2133600" y="3581400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838200" y="3581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D</a:t>
            </a:r>
            <a:r>
              <a:rPr lang="en-US" sz="4000">
                <a:solidFill>
                  <a:schemeClr val="accent2"/>
                </a:solidFill>
              </a:rPr>
              <a:t>N</a:t>
            </a:r>
            <a:r>
              <a:rPr lang="en-US" sz="40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2743200" y="3581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9900"/>
                </a:solidFill>
              </a:rPr>
              <a:t>D</a:t>
            </a:r>
            <a:r>
              <a:rPr lang="en-US" sz="4000">
                <a:solidFill>
                  <a:srgbClr val="FFFF00"/>
                </a:solidFill>
              </a:rPr>
              <a:t>N</a:t>
            </a:r>
            <a:r>
              <a:rPr lang="en-US" sz="4000"/>
              <a:t>A</a:t>
            </a:r>
          </a:p>
        </p:txBody>
      </p:sp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5486400" y="2819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9900"/>
                </a:solidFill>
              </a:rPr>
              <a:t>D</a:t>
            </a:r>
            <a:r>
              <a:rPr lang="en-US" sz="4000">
                <a:solidFill>
                  <a:srgbClr val="FFFF00"/>
                </a:solidFill>
              </a:rPr>
              <a:t>N</a:t>
            </a:r>
            <a:r>
              <a:rPr lang="en-US" sz="40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1371600" y="1325563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D</a:t>
            </a:r>
            <a:r>
              <a:rPr lang="en-US" sz="3600">
                <a:solidFill>
                  <a:schemeClr val="accent2"/>
                </a:solidFill>
              </a:rPr>
              <a:t>N</a:t>
            </a:r>
            <a:r>
              <a:rPr lang="en-US" sz="3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3886200" y="133985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D</a:t>
            </a:r>
            <a:r>
              <a:rPr lang="en-US" sz="3600">
                <a:solidFill>
                  <a:schemeClr val="accent2"/>
                </a:solidFill>
              </a:rPr>
              <a:t>N</a:t>
            </a:r>
            <a:r>
              <a:rPr lang="en-US" sz="36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8449" name="Oval 18"/>
          <p:cNvSpPr>
            <a:spLocks noChangeArrowheads="1"/>
          </p:cNvSpPr>
          <p:nvPr/>
        </p:nvSpPr>
        <p:spPr bwMode="auto">
          <a:xfrm>
            <a:off x="7467600" y="2590800"/>
            <a:ext cx="13716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19"/>
          <p:cNvSpPr>
            <a:spLocks noChangeArrowheads="1"/>
          </p:cNvSpPr>
          <p:nvPr/>
        </p:nvSpPr>
        <p:spPr bwMode="auto">
          <a:xfrm>
            <a:off x="7543800" y="4038600"/>
            <a:ext cx="13716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20"/>
          <p:cNvSpPr>
            <a:spLocks noChangeArrowheads="1"/>
          </p:cNvSpPr>
          <p:nvPr/>
        </p:nvSpPr>
        <p:spPr bwMode="auto">
          <a:xfrm>
            <a:off x="5410200" y="4038600"/>
            <a:ext cx="13716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6934200" y="3733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 rot="10800000" flipV="1">
            <a:off x="7620000" y="4343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9900"/>
                </a:solidFill>
              </a:rPr>
              <a:t>D</a:t>
            </a:r>
            <a:r>
              <a:rPr lang="en-US" sz="4000">
                <a:solidFill>
                  <a:srgbClr val="FFFF00"/>
                </a:solidFill>
              </a:rPr>
              <a:t>N</a:t>
            </a:r>
            <a:r>
              <a:rPr lang="en-US" sz="4000"/>
              <a:t>A</a:t>
            </a:r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5486400" y="4343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D</a:t>
            </a:r>
            <a:r>
              <a:rPr lang="en-US" sz="4000">
                <a:solidFill>
                  <a:schemeClr val="accent2"/>
                </a:solidFill>
              </a:rPr>
              <a:t>N</a:t>
            </a:r>
            <a:r>
              <a:rPr lang="en-US" sz="40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8455" name="Text Box 24"/>
          <p:cNvSpPr txBox="1">
            <a:spLocks noChangeArrowheads="1"/>
          </p:cNvSpPr>
          <p:nvPr/>
        </p:nvSpPr>
        <p:spPr bwMode="auto">
          <a:xfrm>
            <a:off x="7543800" y="2879725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9900"/>
                </a:solidFill>
              </a:rPr>
              <a:t>D</a:t>
            </a:r>
            <a:r>
              <a:rPr lang="en-US" sz="4000" dirty="0">
                <a:solidFill>
                  <a:schemeClr val="accent2"/>
                </a:solidFill>
              </a:rPr>
              <a:t>N</a:t>
            </a:r>
            <a:r>
              <a:rPr lang="en-US" sz="4000" dirty="0"/>
              <a:t>A</a:t>
            </a:r>
          </a:p>
        </p:txBody>
      </p:sp>
      <p:sp>
        <p:nvSpPr>
          <p:cNvPr id="18456" name="Oval 26"/>
          <p:cNvSpPr>
            <a:spLocks noChangeArrowheads="1"/>
          </p:cNvSpPr>
          <p:nvPr/>
        </p:nvSpPr>
        <p:spPr bwMode="auto">
          <a:xfrm>
            <a:off x="7543800" y="5486400"/>
            <a:ext cx="13716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27"/>
          <p:cNvSpPr>
            <a:spLocks noChangeArrowheads="1"/>
          </p:cNvSpPr>
          <p:nvPr/>
        </p:nvSpPr>
        <p:spPr bwMode="auto">
          <a:xfrm>
            <a:off x="5410200" y="5486400"/>
            <a:ext cx="13716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28"/>
          <p:cNvSpPr txBox="1">
            <a:spLocks noChangeArrowheads="1"/>
          </p:cNvSpPr>
          <p:nvPr/>
        </p:nvSpPr>
        <p:spPr bwMode="auto">
          <a:xfrm>
            <a:off x="5486400" y="57912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D</a:t>
            </a:r>
            <a:r>
              <a:rPr lang="en-US" sz="4000">
                <a:solidFill>
                  <a:schemeClr val="accent2"/>
                </a:solidFill>
              </a:rPr>
              <a:t>N</a:t>
            </a:r>
            <a:r>
              <a:rPr lang="en-US" sz="4000"/>
              <a:t>A</a:t>
            </a:r>
          </a:p>
        </p:txBody>
      </p:sp>
      <p:sp>
        <p:nvSpPr>
          <p:cNvPr id="18459" name="Text Box 29"/>
          <p:cNvSpPr txBox="1">
            <a:spLocks noChangeArrowheads="1"/>
          </p:cNvSpPr>
          <p:nvPr/>
        </p:nvSpPr>
        <p:spPr bwMode="auto">
          <a:xfrm>
            <a:off x="7620000" y="57912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D</a:t>
            </a:r>
            <a:r>
              <a:rPr lang="en-US" sz="4000">
                <a:solidFill>
                  <a:srgbClr val="FFFF00"/>
                </a:solidFill>
              </a:rPr>
              <a:t>N</a:t>
            </a:r>
            <a:r>
              <a:rPr lang="en-US" sz="400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8460" name="Text Box 30"/>
          <p:cNvSpPr txBox="1">
            <a:spLocks noChangeArrowheads="1"/>
          </p:cNvSpPr>
          <p:nvPr/>
        </p:nvSpPr>
        <p:spPr bwMode="auto">
          <a:xfrm>
            <a:off x="5472113" y="685800"/>
            <a:ext cx="35194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All offspring identical – no variation</a:t>
            </a:r>
          </a:p>
        </p:txBody>
      </p:sp>
      <p:sp>
        <p:nvSpPr>
          <p:cNvPr id="18461" name="Text Box 31"/>
          <p:cNvSpPr txBox="1">
            <a:spLocks noChangeArrowheads="1"/>
          </p:cNvSpPr>
          <p:nvPr/>
        </p:nvSpPr>
        <p:spPr bwMode="auto">
          <a:xfrm>
            <a:off x="381000" y="56388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All offspring different – considerable variation</a:t>
            </a:r>
          </a:p>
        </p:txBody>
      </p:sp>
      <p:sp>
        <p:nvSpPr>
          <p:cNvPr id="18462" name="Line 32"/>
          <p:cNvSpPr>
            <a:spLocks noChangeShapeType="1"/>
          </p:cNvSpPr>
          <p:nvPr/>
        </p:nvSpPr>
        <p:spPr bwMode="auto">
          <a:xfrm>
            <a:off x="152400" y="2438400"/>
            <a:ext cx="8839200" cy="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3" name="Text Box 33"/>
          <p:cNvSpPr txBox="1">
            <a:spLocks noChangeArrowheads="1"/>
          </p:cNvSpPr>
          <p:nvPr/>
        </p:nvSpPr>
        <p:spPr bwMode="auto">
          <a:xfrm>
            <a:off x="6934200" y="5257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Define asexual reproduction.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>
              <a:buFontTx/>
              <a:buNone/>
            </a:pPr>
            <a:endParaRPr lang="en-U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Asexual reproduction – only one parent and the offspring are identical to parents</a:t>
            </a:r>
          </a:p>
          <a:p>
            <a:pPr>
              <a:buFontTx/>
              <a:buNone/>
            </a:pPr>
            <a:endParaRPr lang="en-U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Define sexual reproduction.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>
              <a:buFontTx/>
              <a:buNone/>
            </a:pPr>
            <a:endParaRPr lang="en-U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t>Sexual reproduction – requires two parents (or two sex cells) and the offspring are more diversified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type of asexual reproduction is the picture below?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3886200"/>
            <a:ext cx="2743200" cy="2468563"/>
          </a:xfrm>
        </p:spPr>
        <p:txBody>
          <a:bodyPr/>
          <a:lstStyle/>
          <a:p>
            <a:pPr algn="ctr"/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buFontTx/>
              <a:buNone/>
            </a:pPr>
            <a:r>
              <a:rPr 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Binary fission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http://www.emc.maricopa.edu/faculty/farabee/biobk/9644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057400"/>
            <a:ext cx="4762500" cy="3743325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2362200" y="3200400"/>
            <a:ext cx="3886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type of asexual reproduction is the picture below?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4876800"/>
            <a:ext cx="7391400" cy="1676400"/>
          </a:xfrm>
        </p:spPr>
        <p:txBody>
          <a:bodyPr/>
          <a:lstStyle/>
          <a:p>
            <a:pPr algn="ctr"/>
            <a:endParaRPr lang="en-U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buFontTx/>
              <a:buNone/>
            </a:pPr>
            <a:r>
              <a:rPr lang="en-US" sz="3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Budding</a:t>
            </a:r>
          </a:p>
        </p:txBody>
      </p:sp>
      <p:pic>
        <p:nvPicPr>
          <p:cNvPr id="39938" name="Picture 2" descr="http://www.ubqool.com/static/contents/images/8631_9720_53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52600"/>
            <a:ext cx="229688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Which type of reproduction will give you a wider diversity of offspring?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3687763"/>
          </a:xfrm>
        </p:spPr>
        <p:txBody>
          <a:bodyPr/>
          <a:lstStyle/>
          <a:p>
            <a:pPr algn="ctr"/>
            <a:endParaRPr lang="en-US" smtClean="0"/>
          </a:p>
          <a:p>
            <a:pPr algn="ctr">
              <a:buFontTx/>
              <a:buNone/>
            </a:pPr>
            <a:r>
              <a:rPr lang="en-US" sz="3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Sexual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type of asexual reproduction is the picture below?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4876800"/>
            <a:ext cx="7391400" cy="1676400"/>
          </a:xfrm>
        </p:spPr>
        <p:txBody>
          <a:bodyPr/>
          <a:lstStyle/>
          <a:p>
            <a:pPr algn="ctr"/>
            <a:endParaRPr lang="en-U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buFontTx/>
              <a:buNone/>
            </a:pPr>
            <a:r>
              <a:rPr lang="en-US" sz="3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Vegetative propagation</a:t>
            </a:r>
          </a:p>
        </p:txBody>
      </p:sp>
      <p:pic>
        <p:nvPicPr>
          <p:cNvPr id="25604" name="Picture 2" descr="C:\Users\Jeana\Pictures\spider 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93900"/>
            <a:ext cx="2747963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population growth</a:t>
            </a:r>
          </a:p>
          <a:p>
            <a:r>
              <a:rPr lang="en-US" dirty="0" smtClean="0"/>
              <a:t>Requires less energy to reproduce</a:t>
            </a:r>
          </a:p>
          <a:p>
            <a:r>
              <a:rPr lang="en-US" dirty="0" smtClean="0"/>
              <a:t>All organisms are capable of reproduction (not just the females of the species)</a:t>
            </a:r>
          </a:p>
          <a:p>
            <a:r>
              <a:rPr lang="en-US" dirty="0" smtClean="0"/>
              <a:t>One organism can make a whole population</a:t>
            </a:r>
          </a:p>
          <a:p>
            <a:r>
              <a:rPr lang="en-US" dirty="0" smtClean="0"/>
              <a:t>Less likely to become extinct</a:t>
            </a:r>
          </a:p>
          <a:p>
            <a:r>
              <a:rPr lang="en-US" dirty="0" smtClean="0"/>
              <a:t>Each offspring is a genetic copy of the parent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type of asexual reproduction is the picture below?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4876800"/>
            <a:ext cx="7391400" cy="1676400"/>
          </a:xfrm>
        </p:spPr>
        <p:txBody>
          <a:bodyPr/>
          <a:lstStyle/>
          <a:p>
            <a:pPr algn="ctr"/>
            <a:endParaRPr lang="en-U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buFontTx/>
              <a:buNone/>
            </a:pPr>
            <a:r>
              <a:rPr lang="en-US" sz="3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Regeneration</a:t>
            </a:r>
          </a:p>
        </p:txBody>
      </p:sp>
      <p:pic>
        <p:nvPicPr>
          <p:cNvPr id="26628" name="Picture 3" descr="C:\Users\Jeana\Pictures\lizard tail regene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1338" y="2438400"/>
            <a:ext cx="3095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Which type of reproduction will produce offspring identical to the parent?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8001000" cy="27733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Asexual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your notes, draw a Venn Diagram comparing asexual and sexual reproduction.</a:t>
            </a:r>
          </a:p>
        </p:txBody>
      </p:sp>
      <p:sp>
        <p:nvSpPr>
          <p:cNvPr id="7" name="Oval 6"/>
          <p:cNvSpPr/>
          <p:nvPr/>
        </p:nvSpPr>
        <p:spPr>
          <a:xfrm>
            <a:off x="1524000" y="2514600"/>
            <a:ext cx="3886200" cy="3657600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0" y="2514600"/>
            <a:ext cx="3886200" cy="3657600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2743200" y="28194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Asexual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5410200" y="283051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Sexual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Disadvantages of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primary disadvantage of asexual reproduction is:</a:t>
            </a:r>
          </a:p>
          <a:p>
            <a:pPr algn="ctr">
              <a:buNone/>
            </a:pPr>
            <a:r>
              <a:rPr lang="en-US" b="1" dirty="0" smtClean="0"/>
              <a:t>THERE IS NO GENETIC DIVERSITY!</a:t>
            </a:r>
          </a:p>
          <a:p>
            <a:r>
              <a:rPr lang="en-US" dirty="0" smtClean="0"/>
              <a:t>This means that a population of genetically identical organisms is more susceptible to disease and can’t adapt easily to a changing environment.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four main types of asexual reproduction:</a:t>
            </a:r>
          </a:p>
          <a:p>
            <a:pPr lvl="1"/>
            <a:r>
              <a:rPr lang="en-US" dirty="0" smtClean="0"/>
              <a:t>Binary Fission</a:t>
            </a:r>
          </a:p>
          <a:p>
            <a:pPr lvl="1"/>
            <a:r>
              <a:rPr lang="en-US" dirty="0" smtClean="0"/>
              <a:t>Budding</a:t>
            </a:r>
          </a:p>
          <a:p>
            <a:pPr lvl="1"/>
            <a:r>
              <a:rPr lang="en-US" dirty="0" smtClean="0"/>
              <a:t>Vegetative Propagation</a:t>
            </a:r>
          </a:p>
          <a:p>
            <a:pPr lvl="1"/>
            <a:r>
              <a:rPr lang="en-US" dirty="0" smtClean="0"/>
              <a:t>Regeneration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Binary Fission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fission occurs when one parent splits into two offspring.</a:t>
            </a:r>
          </a:p>
          <a:p>
            <a:r>
              <a:rPr lang="en-US" dirty="0" smtClean="0"/>
              <a:t>This is how all bacteria and some single celled protists reproduce.</a:t>
            </a:r>
            <a:endParaRPr lang="en-US" dirty="0"/>
          </a:p>
        </p:txBody>
      </p:sp>
      <p:pic>
        <p:nvPicPr>
          <p:cNvPr id="5" name="Picture 2" descr="http://upload.wikimedia.org/wikipedia/commons/thumb/d/d2/Binary_fission_anim.gif/300px-Binary_fission_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3733800" cy="3273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Fission</a:t>
            </a:r>
            <a:endParaRPr lang="en-US" dirty="0"/>
          </a:p>
        </p:txBody>
      </p:sp>
      <p:pic>
        <p:nvPicPr>
          <p:cNvPr id="19460" name="Picture 4" descr="http://loudoun.nvcc.edu/vetonline/vet132/micro/binary_fis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7397088" cy="5362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3048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 elongates and the cell’s</a:t>
            </a:r>
          </a:p>
          <a:p>
            <a:pPr algn="r"/>
            <a:r>
              <a:rPr lang="en-US" dirty="0"/>
              <a:t>c</a:t>
            </a:r>
            <a:r>
              <a:rPr lang="en-US" dirty="0" smtClean="0"/>
              <a:t>hromosomes are copied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 new cell wall is formed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52400" y="5638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 cell separates into </a:t>
            </a:r>
          </a:p>
          <a:p>
            <a:pPr algn="r"/>
            <a:r>
              <a:rPr lang="en-US" dirty="0" smtClean="0"/>
              <a:t>two new daughter cells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Budding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Budding occurs when a new organism grows off a parent.</a:t>
            </a:r>
          </a:p>
          <a:p>
            <a:r>
              <a:rPr lang="en-US" dirty="0" smtClean="0"/>
              <a:t>Simple organisms such as some protists and some simple eukaryotes reproduce by budding.</a:t>
            </a:r>
            <a:endParaRPr lang="en-US" dirty="0"/>
          </a:p>
        </p:txBody>
      </p:sp>
      <p:pic>
        <p:nvPicPr>
          <p:cNvPr id="21506" name="Picture 2" descr="http://www.ubqool.com/static/contents/images/8631_9720_53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733800"/>
            <a:ext cx="2143125" cy="28617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4495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simple protist called a hydra reproduces by budding.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saburchill.com/ans02/images2/210807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4286250" cy="5019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868</Words>
  <Application>Microsoft Office PowerPoint</Application>
  <PresentationFormat>On-screen Show (4:3)</PresentationFormat>
  <Paragraphs>156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Garamond</vt:lpstr>
      <vt:lpstr>Times</vt:lpstr>
      <vt:lpstr>Times New Roman</vt:lpstr>
      <vt:lpstr>Wingdings</vt:lpstr>
      <vt:lpstr>Organic</vt:lpstr>
      <vt:lpstr>Asexual vs. Sexual Reproduction</vt:lpstr>
      <vt:lpstr>Asexual Reproduction</vt:lpstr>
      <vt:lpstr>Benefits of Asexual Reproduction</vt:lpstr>
      <vt:lpstr>Disadvantages of Asexual Reproduction</vt:lpstr>
      <vt:lpstr>Types of Asexual Reproduction</vt:lpstr>
      <vt:lpstr>Binary Fission</vt:lpstr>
      <vt:lpstr>Binary Fission</vt:lpstr>
      <vt:lpstr>Budding</vt:lpstr>
      <vt:lpstr>Budding</vt:lpstr>
      <vt:lpstr>Regeneration</vt:lpstr>
      <vt:lpstr>That is a lot of worm…</vt:lpstr>
      <vt:lpstr>Vegetative (Plant) Propagation </vt:lpstr>
      <vt:lpstr>We use vegetative  propagation ALL the time!</vt:lpstr>
      <vt:lpstr>Sexual Reproduction</vt:lpstr>
      <vt:lpstr>Meiosis</vt:lpstr>
      <vt:lpstr>Sexual Reproduction</vt:lpstr>
      <vt:lpstr>Sexual Reproduction</vt:lpstr>
      <vt:lpstr>Advantages of Sexual Reproduction</vt:lpstr>
      <vt:lpstr>How many different kinds of gametes can an organisms produce?</vt:lpstr>
      <vt:lpstr>Disadvantages of Sexual Reproduction</vt:lpstr>
      <vt:lpstr>Comparison Asexual  and Sexual Reproduction</vt:lpstr>
      <vt:lpstr>PowerPoint Presentation</vt:lpstr>
      <vt:lpstr>PowerPoint Presentation</vt:lpstr>
      <vt:lpstr>Define asexual reproduction.</vt:lpstr>
      <vt:lpstr>Define sexual reproduction.</vt:lpstr>
      <vt:lpstr>What type of asexual reproduction is the picture below?</vt:lpstr>
      <vt:lpstr>What type of asexual reproduction is the picture below?</vt:lpstr>
      <vt:lpstr>Which type of reproduction will give you a wider diversity of offspring?</vt:lpstr>
      <vt:lpstr>What type of asexual reproduction is the picture below?</vt:lpstr>
      <vt:lpstr>What type of asexual reproduction is the picture below?</vt:lpstr>
      <vt:lpstr>Which type of reproduction will produce offspring identical to the parent?</vt:lpstr>
      <vt:lpstr>In your notes, draw a Venn Diagram comparing asexual and sexual reproduction.</vt:lpstr>
    </vt:vector>
  </TitlesOfParts>
  <Company>BOERNE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Asexual vs. Sexual Reproduction</dc:title>
  <dc:creator>pelletiera</dc:creator>
  <cp:lastModifiedBy>Mom</cp:lastModifiedBy>
  <cp:revision>14</cp:revision>
  <dcterms:created xsi:type="dcterms:W3CDTF">2013-04-09T19:50:58Z</dcterms:created>
  <dcterms:modified xsi:type="dcterms:W3CDTF">2014-11-30T18:43:14Z</dcterms:modified>
</cp:coreProperties>
</file>