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9"/>
  </p:notesMasterIdLst>
  <p:sldIdLst>
    <p:sldId id="256" r:id="rId3"/>
    <p:sldId id="257" r:id="rId4"/>
    <p:sldId id="258" r:id="rId5"/>
    <p:sldId id="259" r:id="rId6"/>
    <p:sldId id="264" r:id="rId7"/>
    <p:sldId id="260" r:id="rId8"/>
    <p:sldId id="265" r:id="rId9"/>
    <p:sldId id="261" r:id="rId10"/>
    <p:sldId id="263" r:id="rId11"/>
    <p:sldId id="266" r:id="rId12"/>
    <p:sldId id="267" r:id="rId13"/>
    <p:sldId id="268" r:id="rId14"/>
    <p:sldId id="269" r:id="rId15"/>
    <p:sldId id="270" r:id="rId16"/>
    <p:sldId id="271" r:id="rId17"/>
    <p:sldId id="272" r:id="rId18"/>
    <p:sldId id="273" r:id="rId19"/>
    <p:sldId id="274" r:id="rId20"/>
    <p:sldId id="275" r:id="rId21"/>
    <p:sldId id="278" r:id="rId22"/>
    <p:sldId id="276" r:id="rId23"/>
    <p:sldId id="284" r:id="rId24"/>
    <p:sldId id="279" r:id="rId25"/>
    <p:sldId id="280"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6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4CC7FA-0A2D-4DD4-BF23-66C8A3BE4C6B}" type="datetimeFigureOut">
              <a:rPr lang="en-US" smtClean="0"/>
              <a:pPr/>
              <a:t>11/16/2014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DDCD4-8081-4A1E-8D98-9F1C7628E94A}" type="slidenum">
              <a:rPr lang="en-US" smtClean="0"/>
              <a:pPr/>
              <a:t>‹#›</a:t>
            </a:fld>
            <a:endParaRPr lang="en-US"/>
          </a:p>
        </p:txBody>
      </p:sp>
    </p:spTree>
    <p:extLst>
      <p:ext uri="{BB962C8B-B14F-4D97-AF65-F5344CB8AC3E}">
        <p14:creationId xmlns:p14="http://schemas.microsoft.com/office/powerpoint/2010/main" val="4098684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baseline="0">
                <a:solidFill>
                  <a:srgbClr val="FFFF99"/>
                </a:solidFill>
                <a:latin typeface="Comic Sans MS"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2"/>
                </a:solidFill>
                <a:latin typeface="Lucida Calligraphy"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172200"/>
            <a:ext cx="2133600" cy="365125"/>
          </a:xfrm>
        </p:spPr>
        <p:txBody>
          <a:bodyPr/>
          <a:lstStyle>
            <a:lvl1pPr>
              <a:defRPr sz="1600" baseline="0">
                <a:solidFill>
                  <a:schemeClr val="bg2"/>
                </a:solidFill>
                <a:latin typeface="Calibri" pitchFamily="34" charset="0"/>
              </a:defRPr>
            </a:lvl1pPr>
          </a:lstStyle>
          <a:p>
            <a:endParaRPr lang="en-US" dirty="0"/>
          </a:p>
        </p:txBody>
      </p:sp>
      <p:sp>
        <p:nvSpPr>
          <p:cNvPr id="5" name="Footer Placeholder 4"/>
          <p:cNvSpPr>
            <a:spLocks noGrp="1"/>
          </p:cNvSpPr>
          <p:nvPr>
            <p:ph type="ftr" sz="quarter" idx="11"/>
          </p:nvPr>
        </p:nvSpPr>
        <p:spPr>
          <a:xfrm>
            <a:off x="3124200" y="6172200"/>
            <a:ext cx="2895600" cy="365125"/>
          </a:xfrm>
        </p:spPr>
        <p:txBody>
          <a:bodyPr/>
          <a:lstStyle>
            <a:lvl1pPr marL="0" algn="ctr" defTabSz="914400" rtl="0" eaLnBrk="1" latinLnBrk="0" hangingPunct="1">
              <a:defRPr lang="en-US" sz="1600" kern="1200" baseline="0" dirty="0" smtClean="0">
                <a:solidFill>
                  <a:schemeClr val="bg2"/>
                </a:solidFill>
                <a:latin typeface="Calibri" pitchFamily="34" charset="0"/>
                <a:ea typeface="+mn-ea"/>
                <a:cs typeface="+mn-cs"/>
              </a:defRPr>
            </a:lvl1pPr>
          </a:lstStyle>
          <a:p>
            <a:endParaRPr lang="en-US" dirty="0"/>
          </a:p>
        </p:txBody>
      </p:sp>
      <p:sp>
        <p:nvSpPr>
          <p:cNvPr id="6" name="Slide Number Placeholder 5"/>
          <p:cNvSpPr>
            <a:spLocks noGrp="1"/>
          </p:cNvSpPr>
          <p:nvPr>
            <p:ph type="sldNum" sz="quarter" idx="12"/>
          </p:nvPr>
        </p:nvSpPr>
        <p:spPr>
          <a:xfrm>
            <a:off x="6553200" y="6172200"/>
            <a:ext cx="2133600" cy="365125"/>
          </a:xfrm>
        </p:spPr>
        <p:txBody>
          <a:bodyPr/>
          <a:lstStyle>
            <a:lvl1pPr>
              <a:defRPr lang="en-US" sz="1600" kern="1200" baseline="0" smtClean="0">
                <a:solidFill>
                  <a:schemeClr val="bg2"/>
                </a:solidFill>
                <a:latin typeface="Calibri" pitchFamily="34" charset="0"/>
                <a:ea typeface="+mn-ea"/>
                <a:cs typeface="+mn-cs"/>
              </a:defRPr>
            </a:lvl1pPr>
          </a:lstStyle>
          <a:p>
            <a:fld id="{0F4794BE-3ABA-47D7-B493-F762948879A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C:\Documents and Settings\User\Local Settings\Temporary Internet Files\Content.IE5\STEB01UR\MCj04348230000[1].png"/>
          <p:cNvPicPr>
            <a:picLocks noChangeAspect="1" noChangeArrowheads="1"/>
          </p:cNvPicPr>
          <p:nvPr userDrawn="1"/>
        </p:nvPicPr>
        <p:blipFill>
          <a:blip r:embed="rId2" cstate="print"/>
          <a:srcRect/>
          <a:stretch>
            <a:fillRect/>
          </a:stretch>
        </p:blipFill>
        <p:spPr bwMode="auto">
          <a:xfrm>
            <a:off x="8305800" y="6096000"/>
            <a:ext cx="609600" cy="6096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72400" y="6248400"/>
            <a:ext cx="990600" cy="365125"/>
          </a:xfrm>
        </p:spPr>
        <p:txBody>
          <a:bodyPr/>
          <a:lstStyle>
            <a:lvl1pPr>
              <a:defRPr b="1">
                <a:solidFill>
                  <a:srgbClr val="FFFF00"/>
                </a:solidFill>
              </a:defRPr>
            </a:lvl1pPr>
          </a:lstStyle>
          <a:p>
            <a:fld id="{0F4794BE-3ABA-47D7-B493-F762948879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8220"/>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13" cstate="print"/>
          <a:srcRect/>
          <a:stretch>
            <a:fillRect/>
          </a:stretch>
        </p:blipFill>
        <p:spPr bwMode="auto">
          <a:xfrm>
            <a:off x="8191500" y="6229350"/>
            <a:ext cx="952500" cy="62865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219200" y="6248400"/>
            <a:ext cx="16764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248400"/>
            <a:ext cx="1600200" cy="365125"/>
          </a:xfrm>
          <a:prstGeom prst="rect">
            <a:avLst/>
          </a:prstGeom>
        </p:spPr>
        <p:txBody>
          <a:bodyPr vert="horz" lIns="91440" tIns="45720" rIns="91440" bIns="45720" rtlCol="0" anchor="ctr"/>
          <a:lstStyle>
            <a:lvl1pPr algn="r">
              <a:defRPr sz="1200">
                <a:solidFill>
                  <a:schemeClr val="bg1"/>
                </a:solidFill>
              </a:defRPr>
            </a:lvl1pPr>
          </a:lstStyle>
          <a:p>
            <a:fld id="{0F4794BE-3ABA-47D7-B493-F762948879AE}" type="slidenum">
              <a:rPr lang="en-US" smtClean="0"/>
              <a:pPr/>
              <a:t>‹#›</a:t>
            </a:fld>
            <a:endParaRPr lang="en-US" dirty="0"/>
          </a:p>
        </p:txBody>
      </p:sp>
      <p:pic>
        <p:nvPicPr>
          <p:cNvPr id="1026" name="Picture 2"/>
          <p:cNvPicPr>
            <a:picLocks noChangeAspect="1" noChangeArrowheads="1"/>
          </p:cNvPicPr>
          <p:nvPr/>
        </p:nvPicPr>
        <p:blipFill>
          <a:blip r:embed="rId14" cstate="print"/>
          <a:srcRect/>
          <a:stretch>
            <a:fillRect/>
          </a:stretch>
        </p:blipFill>
        <p:spPr bwMode="auto">
          <a:xfrm>
            <a:off x="0" y="-1"/>
            <a:ext cx="9144000" cy="152401"/>
          </a:xfrm>
          <a:prstGeom prst="rect">
            <a:avLst/>
          </a:prstGeom>
          <a:noFill/>
          <a:ln w="9525">
            <a:noFill/>
            <a:miter lim="800000"/>
            <a:headEnd/>
            <a:tailEnd/>
          </a:ln>
          <a:effectLst/>
        </p:spPr>
      </p:pic>
      <p:pic>
        <p:nvPicPr>
          <p:cNvPr id="13" name="Picture 2"/>
          <p:cNvPicPr>
            <a:picLocks noChangeAspect="1" noChangeArrowheads="1"/>
          </p:cNvPicPr>
          <p:nvPr/>
        </p:nvPicPr>
        <p:blipFill>
          <a:blip r:embed="rId14" cstate="print"/>
          <a:srcRect/>
          <a:stretch>
            <a:fillRect/>
          </a:stretch>
        </p:blipFill>
        <p:spPr bwMode="auto">
          <a:xfrm>
            <a:off x="0" y="6705599"/>
            <a:ext cx="9144000" cy="152401"/>
          </a:xfrm>
          <a:prstGeom prst="rect">
            <a:avLst/>
          </a:prstGeom>
          <a:noFill/>
          <a:ln w="9525">
            <a:noFill/>
            <a:miter lim="800000"/>
            <a:headEnd/>
            <a:tailEnd/>
          </a:ln>
          <a:effectLst/>
        </p:spPr>
      </p:pic>
      <p:pic>
        <p:nvPicPr>
          <p:cNvPr id="14" name="Picture 2"/>
          <p:cNvPicPr>
            <a:picLocks noChangeAspect="1" noChangeArrowheads="1"/>
          </p:cNvPicPr>
          <p:nvPr/>
        </p:nvPicPr>
        <p:blipFill>
          <a:blip r:embed="rId14" cstate="print"/>
          <a:srcRect/>
          <a:stretch>
            <a:fillRect/>
          </a:stretch>
        </p:blipFill>
        <p:spPr bwMode="auto">
          <a:xfrm rot="5400000" flipV="1">
            <a:off x="-3307080" y="3398520"/>
            <a:ext cx="6766560" cy="152400"/>
          </a:xfrm>
          <a:prstGeom prst="rect">
            <a:avLst/>
          </a:prstGeom>
          <a:noFill/>
          <a:ln w="9525">
            <a:noFill/>
            <a:miter lim="800000"/>
            <a:headEnd/>
            <a:tailEnd/>
          </a:ln>
          <a:effectLst/>
        </p:spPr>
      </p:pic>
      <p:pic>
        <p:nvPicPr>
          <p:cNvPr id="15" name="Picture 2"/>
          <p:cNvPicPr>
            <a:picLocks noChangeAspect="1" noChangeArrowheads="1"/>
          </p:cNvPicPr>
          <p:nvPr/>
        </p:nvPicPr>
        <p:blipFill>
          <a:blip r:embed="rId14" cstate="print"/>
          <a:srcRect/>
          <a:stretch>
            <a:fillRect/>
          </a:stretch>
        </p:blipFill>
        <p:spPr bwMode="auto">
          <a:xfrm rot="5400000" flipV="1">
            <a:off x="5684520" y="3307080"/>
            <a:ext cx="6766560" cy="152400"/>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5" cstate="print"/>
          <a:srcRect/>
          <a:stretch>
            <a:fillRect/>
          </a:stretch>
        </p:blipFill>
        <p:spPr bwMode="auto">
          <a:xfrm>
            <a:off x="228600" y="6248400"/>
            <a:ext cx="1038225" cy="4572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lang="en-US" sz="4400" b="1" i="1" kern="1200" baseline="0" dirty="0" smtClean="0">
          <a:solidFill>
            <a:srgbClr val="FFFF99"/>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4000" kern="1200" baseline="0">
          <a:solidFill>
            <a:schemeClr val="bg1">
              <a:lumMod val="9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baseline="0">
          <a:solidFill>
            <a:schemeClr val="bg1">
              <a:lumMod val="9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3200" kern="1200" baseline="0">
          <a:solidFill>
            <a:schemeClr val="bg1">
              <a:lumMod val="95000"/>
            </a:schemeClr>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800" kern="1200" baseline="0">
          <a:solidFill>
            <a:schemeClr val="bg1">
              <a:lumMod val="95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800" kern="1200" baseline="0">
          <a:solidFill>
            <a:schemeClr val="bg1">
              <a:lumMod val="9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4mYwsr9gGE&amp;index=35&amp;list=PLFCE4D99C4124A27A" TargetMode="External"/><Relationship Id="rId2" Type="http://schemas.openxmlformats.org/officeDocument/2006/relationships/hyperlink" Target="https://www.youtube.com/watch?v=qoERVSWKmGk&amp;list=PLFCE4D99C4124A27A&amp;index=3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video" Target="file:///G:\7th%20Grade%20Life%20Science\Chapter%204\Chapter%204%20Videos\Mutation__Negative_and_Positive_Impacts.as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eDbK0cxKKsk"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ideo" Target="file:///G:\7th%20Grade%20Life%20Science\Chapter%204\Chapter%204%20Videos\Understanding%20DNA.as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DNA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sz="half" idx="1"/>
          </p:nvPr>
        </p:nvSpPr>
        <p:spPr>
          <a:xfrm>
            <a:off x="457200" y="1143000"/>
            <a:ext cx="8305800" cy="3733800"/>
          </a:xfrm>
        </p:spPr>
        <p:txBody>
          <a:bodyPr>
            <a:normAutofit fontScale="92500" lnSpcReduction="10000"/>
          </a:bodyPr>
          <a:lstStyle/>
          <a:p>
            <a:pPr marL="742950" indent="-742950">
              <a:buNone/>
            </a:pPr>
            <a:r>
              <a:rPr lang="en-US" sz="3600" dirty="0" smtClean="0"/>
              <a:t>C.  DNA Model (continued)</a:t>
            </a:r>
          </a:p>
          <a:p>
            <a:pPr marL="1143000" lvl="1" indent="-742950">
              <a:buAutoNum type="arabicPeriod" startAt="3"/>
            </a:pPr>
            <a:r>
              <a:rPr lang="en-US" sz="3200" dirty="0" smtClean="0"/>
              <a:t>Watson and Crick discovered that the nitrogen bases ALWAYS occur in pairs. </a:t>
            </a:r>
          </a:p>
          <a:p>
            <a:pPr marL="1543050" lvl="2" indent="-742950">
              <a:buAutoNum type="alphaLcPeriod"/>
            </a:pPr>
            <a:r>
              <a:rPr lang="en-US" sz="2800" dirty="0" smtClean="0"/>
              <a:t>The Watson and Crick model shows that:</a:t>
            </a:r>
          </a:p>
          <a:p>
            <a:pPr marL="2000250" lvl="3" indent="-742950">
              <a:buAutoNum type="arabicPeriod"/>
            </a:pPr>
            <a:r>
              <a:rPr lang="en-US" sz="2400" dirty="0" smtClean="0"/>
              <a:t>Adenine pairs Thymine (A-T)</a:t>
            </a:r>
          </a:p>
          <a:p>
            <a:pPr marL="2000250" lvl="3" indent="-742950">
              <a:buAutoNum type="arabicPeriod"/>
            </a:pPr>
            <a:r>
              <a:rPr lang="en-US" sz="2400" dirty="0"/>
              <a:t>Cytosine </a:t>
            </a:r>
            <a:r>
              <a:rPr lang="en-US" sz="2400" dirty="0" smtClean="0"/>
              <a:t>pairs </a:t>
            </a:r>
            <a:r>
              <a:rPr lang="en-US" sz="2400" dirty="0" smtClean="0"/>
              <a:t>with </a:t>
            </a:r>
            <a:r>
              <a:rPr lang="en-US" sz="2400" dirty="0" smtClean="0"/>
              <a:t>Guanine(C-G</a:t>
            </a:r>
            <a:r>
              <a:rPr lang="en-US" sz="2400" dirty="0" smtClean="0"/>
              <a:t>)</a:t>
            </a:r>
            <a:endParaRPr lang="en-US" sz="2400" dirty="0" smtClean="0"/>
          </a:p>
          <a:p>
            <a:pPr marL="2000250" lvl="3" indent="-742950">
              <a:buAutoNum type="arabicPeriod"/>
            </a:pPr>
            <a:r>
              <a:rPr lang="en-US" sz="2400" dirty="0" smtClean="0"/>
              <a:t>Each base pairs up only with its correct partner</a:t>
            </a:r>
            <a:r>
              <a:rPr lang="en-US" sz="2400" dirty="0" smtClean="0"/>
              <a:t>!!!!</a:t>
            </a:r>
          </a:p>
          <a:p>
            <a:pPr marL="2000250" lvl="3" indent="-742950">
              <a:buAutoNum type="arabicPeriod"/>
            </a:pPr>
            <a:r>
              <a:rPr lang="en-US" sz="2400" dirty="0" smtClean="0"/>
              <a:t>To remember which pairs go together:  AT = apple tree and CG = Coast Guard</a:t>
            </a:r>
            <a:endParaRPr lang="en-US" sz="2400"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10</a:t>
            </a:fld>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5715000" y="4581525"/>
            <a:ext cx="2011699"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from="(-#ppt_w/2)" to="(#ppt_x)" calcmode="lin" valueType="num">
                                      <p:cBhvr>
                                        <p:cTn id="53" dur="600" fill="hold">
                                          <p:stCondLst>
                                            <p:cond delay="0"/>
                                          </p:stCondLst>
                                        </p:cTn>
                                        <p:tgtEl>
                                          <p:spTgt spid="3">
                                            <p:txEl>
                                              <p:pRg st="6" end="6"/>
                                            </p:txEl>
                                          </p:spTgt>
                                        </p:tgtEl>
                                        <p:attrNameLst>
                                          <p:attrName>ppt_x</p:attrName>
                                        </p:attrNameLst>
                                      </p:cBhvr>
                                    </p:anim>
                                    <p:anim from="0" to="-1.0" calcmode="lin" valueType="num">
                                      <p:cBhvr>
                                        <p:cTn id="54" dur="200" decel="50000" autoRev="1" fill="hold">
                                          <p:stCondLst>
                                            <p:cond delay="600"/>
                                          </p:stCondLst>
                                        </p:cTn>
                                        <p:tgtEl>
                                          <p:spTgt spid="3">
                                            <p:txEl>
                                              <p:pRg st="6" end="6"/>
                                            </p:txEl>
                                          </p:spTgt>
                                        </p:tgtEl>
                                        <p:attrNameLst>
                                          <p:attrName>xshear</p:attrName>
                                        </p:attrNameLst>
                                      </p:cBhvr>
                                    </p:anim>
                                    <p:animScale>
                                      <p:cBhvr>
                                        <p:cTn id="55" dur="200" decel="100000" autoRev="1" fill="hold">
                                          <p:stCondLst>
                                            <p:cond delay="600"/>
                                          </p:stCondLst>
                                        </p:cTn>
                                        <p:tgtEl>
                                          <p:spTgt spid="3">
                                            <p:txEl>
                                              <p:pRg st="6" end="6"/>
                                            </p:txEl>
                                          </p:spTgt>
                                        </p:tgtEl>
                                      </p:cBhvr>
                                      <p:from x="100000" y="100000"/>
                                      <p:to x="80000" y="100000"/>
                                    </p:animScale>
                                    <p:anim by="(#ppt_h/3+#ppt_w*0.1)" calcmode="lin" valueType="num">
                                      <p:cBhvr additive="sum">
                                        <p:cTn id="56"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6146"/>
                                        </p:tgtEl>
                                        <p:attrNameLst>
                                          <p:attrName>style.visibility</p:attrName>
                                        </p:attrNameLst>
                                      </p:cBhvr>
                                      <p:to>
                                        <p:strVal val="visible"/>
                                      </p:to>
                                    </p:set>
                                    <p:anim calcmode="lin" valueType="num">
                                      <p:cBhvr>
                                        <p:cTn id="61"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64" dur="1000" fill="hold"/>
                                        <p:tgtEl>
                                          <p:spTgt spid="614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6146"/>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nodeType="clickEffect">
                                  <p:stCondLst>
                                    <p:cond delay="0"/>
                                  </p:stCondLst>
                                  <p:childTnLst>
                                    <p:animScale>
                                      <p:cBhvr>
                                        <p:cTn id="72" dur="2000" fill="hold"/>
                                        <p:tgtEl>
                                          <p:spTgt spid="61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4"/>
            </a:pPr>
            <a:r>
              <a:rPr lang="en-US" dirty="0" smtClean="0"/>
              <a:t>How DNA Copies Itself</a:t>
            </a:r>
          </a:p>
          <a:p>
            <a:pPr marL="1143000" lvl="1" indent="-742950">
              <a:buAutoNum type="arabicPeriod"/>
            </a:pPr>
            <a:r>
              <a:rPr lang="en-US" dirty="0" smtClean="0"/>
              <a:t>When chromosomes are doubled at the beginning of cell division, the amount of the DNA in the nucleus is doubled. </a:t>
            </a:r>
          </a:p>
          <a:p>
            <a:pPr marL="1543050" lvl="2" indent="-742950">
              <a:buAutoNum type="alphaLcPeriod"/>
            </a:pPr>
            <a:r>
              <a:rPr lang="en-US" dirty="0" smtClean="0"/>
              <a:t>This process is called </a:t>
            </a:r>
            <a:r>
              <a:rPr lang="en-US" b="1" i="1" u="sng" dirty="0" smtClean="0">
                <a:effectLst>
                  <a:outerShdw blurRad="38100" dist="38100" dir="2700000" algn="tl">
                    <a:srgbClr val="000000">
                      <a:alpha val="43137"/>
                    </a:srgbClr>
                  </a:outerShdw>
                </a:effectLst>
              </a:rPr>
              <a:t>DNA REPLICATION</a:t>
            </a:r>
            <a:r>
              <a:rPr lang="en-US" dirty="0" smtClean="0"/>
              <a:t>. </a:t>
            </a:r>
          </a:p>
          <a:p>
            <a:pPr marL="1543050" lvl="2" indent="-742950">
              <a:buAutoNum type="alphaLcPeriod"/>
            </a:pPr>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135563"/>
          </a:xfrm>
        </p:spPr>
        <p:txBody>
          <a:bodyPr>
            <a:normAutofit fontScale="92500" lnSpcReduction="10000"/>
          </a:bodyPr>
          <a:lstStyle/>
          <a:p>
            <a:pPr marL="742950" indent="-742950">
              <a:buAutoNum type="alphaUcPeriod" startAt="4"/>
            </a:pPr>
            <a:r>
              <a:rPr lang="en-US" dirty="0" smtClean="0"/>
              <a:t>How DNA Copies Itself</a:t>
            </a:r>
          </a:p>
          <a:p>
            <a:pPr marL="1143000" lvl="1" indent="-742950">
              <a:buAutoNum type="arabicPeriod" startAt="2"/>
            </a:pPr>
            <a:r>
              <a:rPr lang="en-US" dirty="0" smtClean="0"/>
              <a:t>Steps of DNA Replication</a:t>
            </a:r>
          </a:p>
          <a:p>
            <a:pPr marL="1543050" lvl="2" indent="-742950">
              <a:buAutoNum type="alphaLcPeriod"/>
            </a:pPr>
            <a:r>
              <a:rPr lang="en-US" dirty="0" smtClean="0"/>
              <a:t>An enzyme breaks the bonds between the nitrogen bases; the two strands separate. </a:t>
            </a:r>
          </a:p>
          <a:p>
            <a:pPr marL="1543050" lvl="2" indent="-742950">
              <a:buAutoNum type="alphaLcPeriod"/>
            </a:pPr>
            <a:r>
              <a:rPr lang="en-US" dirty="0" smtClean="0"/>
              <a:t>The bases attached to each strand then pair up with new bases from a supply found in the cytoplasm. </a:t>
            </a:r>
          </a:p>
          <a:p>
            <a:pPr marL="2000250" lvl="3" indent="-742950">
              <a:buAutoNum type="romanLcPeriod"/>
            </a:pPr>
            <a:r>
              <a:rPr lang="en-US" dirty="0" smtClean="0"/>
              <a:t>Adenine pairs with Thymine, Cytosine pairs with Guanine. </a:t>
            </a:r>
          </a:p>
          <a:p>
            <a:pPr marL="2000250" lvl="3" indent="-742950">
              <a:buAutoNum type="romanLcPeriod"/>
            </a:pPr>
            <a:r>
              <a:rPr lang="en-US" dirty="0" smtClean="0"/>
              <a:t>The order of the base pairings of DNA will match the order in the original DNA!!</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par>
                                <p:cTn id="43" presetID="34"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from="(-#ppt_w/2)" to="(#ppt_x)" calcmode="lin" valueType="num">
                                      <p:cBhvr>
                                        <p:cTn id="45" dur="600" fill="hold">
                                          <p:stCondLst>
                                            <p:cond delay="0"/>
                                          </p:stCondLst>
                                        </p:cTn>
                                        <p:tgtEl>
                                          <p:spTgt spid="3">
                                            <p:txEl>
                                              <p:pRg st="5" end="5"/>
                                            </p:txEl>
                                          </p:spTgt>
                                        </p:tgtEl>
                                        <p:attrNameLst>
                                          <p:attrName>ppt_x</p:attrName>
                                        </p:attrNameLst>
                                      </p:cBhvr>
                                    </p:anim>
                                    <p:anim from="0" to="-1.0" calcmode="lin" valueType="num">
                                      <p:cBhvr>
                                        <p:cTn id="46" dur="200" decel="50000" autoRev="1" fill="hold">
                                          <p:stCondLst>
                                            <p:cond delay="600"/>
                                          </p:stCondLst>
                                        </p:cTn>
                                        <p:tgtEl>
                                          <p:spTgt spid="3">
                                            <p:txEl>
                                              <p:pRg st="5" end="5"/>
                                            </p:txEl>
                                          </p:spTgt>
                                        </p:tgtEl>
                                        <p:attrNameLst>
                                          <p:attrName>xshear</p:attrName>
                                        </p:attrNameLst>
                                      </p:cBhvr>
                                    </p:anim>
                                    <p:animScale>
                                      <p:cBhvr>
                                        <p:cTn id="47" dur="200" decel="100000" autoRev="1" fill="hold">
                                          <p:stCondLst>
                                            <p:cond delay="600"/>
                                          </p:stCondLst>
                                        </p:cTn>
                                        <p:tgtEl>
                                          <p:spTgt spid="3">
                                            <p:txEl>
                                              <p:pRg st="5" end="5"/>
                                            </p:txEl>
                                          </p:spTgt>
                                        </p:tgtEl>
                                      </p:cBhvr>
                                      <p:from x="100000" y="100000"/>
                                      <p:to x="80000" y="100000"/>
                                    </p:animScale>
                                    <p:anim by="(#ppt_h/3+#ppt_w*0.1)" calcmode="lin" valueType="num">
                                      <p:cBhvr additive="sum">
                                        <p:cTn id="48"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4"/>
            </a:pPr>
            <a:r>
              <a:rPr lang="en-US" dirty="0" smtClean="0">
                <a:solidFill>
                  <a:schemeClr val="tx1"/>
                </a:solidFill>
              </a:rPr>
              <a:t>How DNA Copies Itself</a:t>
            </a:r>
          </a:p>
          <a:p>
            <a:pPr marL="1143000" lvl="1" indent="-742950">
              <a:buAutoNum type="arabicPeriod" startAt="2"/>
            </a:pPr>
            <a:r>
              <a:rPr lang="en-US" dirty="0" smtClean="0">
                <a:solidFill>
                  <a:schemeClr val="tx1"/>
                </a:solidFill>
              </a:rPr>
              <a:t>Steps of DNA Replication</a:t>
            </a:r>
          </a:p>
          <a:p>
            <a:pPr marL="1543050" lvl="2" indent="-742950">
              <a:buAutoNum type="alphaLcPeriod" startAt="3"/>
            </a:pPr>
            <a:r>
              <a:rPr lang="en-US" dirty="0" smtClean="0"/>
              <a:t>Sugar and phosphate groups from the side of each new DNA strand. </a:t>
            </a:r>
          </a:p>
          <a:p>
            <a:pPr marL="2000250" lvl="3" indent="-742950">
              <a:buAutoNum type="romanLcPeriod"/>
            </a:pPr>
            <a:r>
              <a:rPr lang="en-US" dirty="0" smtClean="0"/>
              <a:t>Each new DNA strand contains one strand of original DNA and one new strand of DNA</a:t>
            </a:r>
          </a:p>
          <a:p>
            <a:pPr marL="2000250" lvl="3" indent="-742950">
              <a:buAutoNum type="romanLcPeriod"/>
            </a:pPr>
            <a:r>
              <a:rPr lang="en-US" b="1" i="1" u="sng" dirty="0" smtClean="0">
                <a:effectLst>
                  <a:outerShdw blurRad="38100" dist="38100" dir="2700000" algn="tl">
                    <a:srgbClr val="000000">
                      <a:alpha val="43137"/>
                    </a:srgbClr>
                  </a:outerShdw>
                </a:effectLst>
              </a:rPr>
              <a:t>Show video clip of DNA Replication.</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par>
                                <p:cTn id="19" presetID="34"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
                                            <p:txEl>
                                              <p:pRg st="2" end="2"/>
                                            </p:txEl>
                                          </p:spTgt>
                                        </p:tgtEl>
                                        <p:attrNameLst>
                                          <p:attrName>ppt_x</p:attrName>
                                        </p:attrNameLst>
                                      </p:cBhvr>
                                    </p:anim>
                                    <p:anim from="0" to="-1.0" calcmode="lin" valueType="num">
                                      <p:cBhvr>
                                        <p:cTn id="22" dur="200" decel="50000" autoRev="1" fill="hold">
                                          <p:stCondLst>
                                            <p:cond delay="600"/>
                                          </p:stCondLst>
                                        </p:cTn>
                                        <p:tgtEl>
                                          <p:spTgt spid="3">
                                            <p:txEl>
                                              <p:pRg st="2" end="2"/>
                                            </p:txEl>
                                          </p:spTgt>
                                        </p:tgtEl>
                                        <p:attrNameLst>
                                          <p:attrName>xshear</p:attrName>
                                        </p:attrNameLst>
                                      </p:cBhvr>
                                    </p:anim>
                                    <p:animScale>
                                      <p:cBhvr>
                                        <p:cTn id="23" dur="200" decel="100000" autoRev="1" fill="hold">
                                          <p:stCondLst>
                                            <p:cond delay="600"/>
                                          </p:stCondLst>
                                        </p:cTn>
                                        <p:tgtEl>
                                          <p:spTgt spid="3">
                                            <p:txEl>
                                              <p:pRg st="2" end="2"/>
                                            </p:txEl>
                                          </p:spTgt>
                                        </p:tgtEl>
                                      </p:cBhvr>
                                      <p:from x="100000" y="100000"/>
                                      <p:to x="80000" y="100000"/>
                                    </p:animScale>
                                    <p:anim by="(#ppt_h/3+#ppt_w*0.1)" calcmode="lin" valueType="num">
                                      <p:cBhvr additive="sum">
                                        <p:cTn id="24" dur="200" decel="100000" autoRev="1" fill="hold">
                                          <p:stCondLst>
                                            <p:cond delay="600"/>
                                          </p:stCondLst>
                                        </p:cTn>
                                        <p:tgtEl>
                                          <p:spTgt spid="3">
                                            <p:txEl>
                                              <p:pRg st="2" end="2"/>
                                            </p:txEl>
                                          </p:spTgt>
                                        </p:tgtEl>
                                        <p:attrNameLst>
                                          <p:attrName>ppt_x</p:attrName>
                                        </p:attrNameLst>
                                      </p:cBhvr>
                                    </p:anim>
                                  </p:childTnLst>
                                </p:cTn>
                              </p:par>
                              <p:par>
                                <p:cTn id="25" presetID="34"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from="(-#ppt_w/2)" to="(#ppt_x)" calcmode="lin" valueType="num">
                                      <p:cBhvr>
                                        <p:cTn id="27" dur="600" fill="hold">
                                          <p:stCondLst>
                                            <p:cond delay="0"/>
                                          </p:stCondLst>
                                        </p:cTn>
                                        <p:tgtEl>
                                          <p:spTgt spid="3">
                                            <p:txEl>
                                              <p:pRg st="3" end="3"/>
                                            </p:txEl>
                                          </p:spTgt>
                                        </p:tgtEl>
                                        <p:attrNameLst>
                                          <p:attrName>ppt_x</p:attrName>
                                        </p:attrNameLst>
                                      </p:cBhvr>
                                    </p:anim>
                                    <p:anim from="0" to="-1.0" calcmode="lin" valueType="num">
                                      <p:cBhvr>
                                        <p:cTn id="28" dur="200" decel="50000" autoRev="1" fill="hold">
                                          <p:stCondLst>
                                            <p:cond delay="600"/>
                                          </p:stCondLst>
                                        </p:cTn>
                                        <p:tgtEl>
                                          <p:spTgt spid="3">
                                            <p:txEl>
                                              <p:pRg st="3" end="3"/>
                                            </p:txEl>
                                          </p:spTgt>
                                        </p:tgtEl>
                                        <p:attrNameLst>
                                          <p:attrName>xshear</p:attrName>
                                        </p:attrNameLst>
                                      </p:cBhvr>
                                    </p:anim>
                                    <p:animScale>
                                      <p:cBhvr>
                                        <p:cTn id="29" dur="200" decel="100000" autoRev="1" fill="hold">
                                          <p:stCondLst>
                                            <p:cond delay="600"/>
                                          </p:stCondLst>
                                        </p:cTn>
                                        <p:tgtEl>
                                          <p:spTgt spid="3">
                                            <p:txEl>
                                              <p:pRg st="3" end="3"/>
                                            </p:txEl>
                                          </p:spTgt>
                                        </p:tgtEl>
                                      </p:cBhvr>
                                      <p:from x="100000" y="100000"/>
                                      <p:to x="80000" y="100000"/>
                                    </p:animScale>
                                    <p:anim by="(#ppt_h/3+#ppt_w*0.1)" calcmode="lin" valueType="num">
                                      <p:cBhvr additive="sum">
                                        <p:cTn id="30" dur="200" decel="100000" autoRev="1" fill="hold">
                                          <p:stCondLst>
                                            <p:cond delay="600"/>
                                          </p:stCondLst>
                                        </p:cTn>
                                        <p:tgtEl>
                                          <p:spTgt spid="3">
                                            <p:txEl>
                                              <p:pRg st="3" end="3"/>
                                            </p:txEl>
                                          </p:spTgt>
                                        </p:tgtEl>
                                        <p:attrNameLst>
                                          <p:attrName>ppt_x</p:attrName>
                                        </p:attrNameLst>
                                      </p:cBhvr>
                                    </p:anim>
                                  </p:childTnLst>
                                </p:cTn>
                              </p:par>
                              <p:par>
                                <p:cTn id="31" presetID="34"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from="(-#ppt_w/2)" to="(#ppt_x)" calcmode="lin" valueType="num">
                                      <p:cBhvr>
                                        <p:cTn id="33" dur="600" fill="hold">
                                          <p:stCondLst>
                                            <p:cond delay="0"/>
                                          </p:stCondLst>
                                        </p:cTn>
                                        <p:tgtEl>
                                          <p:spTgt spid="3">
                                            <p:txEl>
                                              <p:pRg st="4" end="4"/>
                                            </p:txEl>
                                          </p:spTgt>
                                        </p:tgtEl>
                                        <p:attrNameLst>
                                          <p:attrName>ppt_x</p:attrName>
                                        </p:attrNameLst>
                                      </p:cBhvr>
                                    </p:anim>
                                    <p:anim from="0" to="-1.0" calcmode="lin" valueType="num">
                                      <p:cBhvr>
                                        <p:cTn id="34" dur="200" decel="50000" autoRev="1" fill="hold">
                                          <p:stCondLst>
                                            <p:cond delay="600"/>
                                          </p:stCondLst>
                                        </p:cTn>
                                        <p:tgtEl>
                                          <p:spTgt spid="3">
                                            <p:txEl>
                                              <p:pRg st="4" end="4"/>
                                            </p:txEl>
                                          </p:spTgt>
                                        </p:tgtEl>
                                        <p:attrNameLst>
                                          <p:attrName>xshear</p:attrName>
                                        </p:attrNameLst>
                                      </p:cBhvr>
                                    </p:anim>
                                    <p:animScale>
                                      <p:cBhvr>
                                        <p:cTn id="35" dur="200" decel="100000" autoRev="1" fill="hold">
                                          <p:stCondLst>
                                            <p:cond delay="600"/>
                                          </p:stCondLst>
                                        </p:cTn>
                                        <p:tgtEl>
                                          <p:spTgt spid="3">
                                            <p:txEl>
                                              <p:pRg st="4" end="4"/>
                                            </p:txEl>
                                          </p:spTgt>
                                        </p:tgtEl>
                                      </p:cBhvr>
                                      <p:from x="100000" y="100000"/>
                                      <p:to x="80000" y="100000"/>
                                    </p:animScale>
                                    <p:anim by="(#ppt_h/3+#ppt_w*0.1)" calcmode="lin" valueType="num">
                                      <p:cBhvr additive="sum">
                                        <p:cTn id="36"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135563"/>
          </a:xfrm>
        </p:spPr>
        <p:txBody>
          <a:bodyPr>
            <a:normAutofit fontScale="92500" lnSpcReduction="20000"/>
          </a:bodyPr>
          <a:lstStyle/>
          <a:p>
            <a:pPr marL="742950" indent="-742950">
              <a:buAutoNum type="alphaUcPeriod" startAt="5"/>
            </a:pPr>
            <a:r>
              <a:rPr lang="en-US" dirty="0" smtClean="0">
                <a:solidFill>
                  <a:schemeClr val="bg1"/>
                </a:solidFill>
              </a:rPr>
              <a:t>Genes</a:t>
            </a:r>
          </a:p>
          <a:p>
            <a:pPr marL="1143000" lvl="1" indent="-742950">
              <a:buAutoNum type="arabicPeriod"/>
            </a:pPr>
            <a:r>
              <a:rPr lang="en-US" dirty="0" smtClean="0">
                <a:solidFill>
                  <a:schemeClr val="bg1"/>
                </a:solidFill>
                <a:effectLst>
                  <a:outerShdw blurRad="38100" dist="38100" dir="2700000" algn="tl">
                    <a:srgbClr val="000000">
                      <a:alpha val="43137"/>
                    </a:srgbClr>
                  </a:outerShdw>
                </a:effectLst>
              </a:rPr>
              <a:t>DNA is important because all of the characteristics that you have are affected by the DNA that you have in your cells. </a:t>
            </a:r>
          </a:p>
          <a:p>
            <a:pPr marL="1543050" lvl="2" indent="-742950">
              <a:buAutoNum type="alphaLcPeriod"/>
            </a:pPr>
            <a:r>
              <a:rPr lang="en-US" dirty="0" smtClean="0">
                <a:solidFill>
                  <a:schemeClr val="bg1"/>
                </a:solidFill>
                <a:effectLst>
                  <a:outerShdw blurRad="38100" dist="38100" dir="2700000" algn="tl">
                    <a:srgbClr val="000000">
                      <a:alpha val="43137"/>
                    </a:srgbClr>
                  </a:outerShdw>
                </a:effectLst>
              </a:rPr>
              <a:t>It controls things like eye color, hair color, and whether you can digest milk. </a:t>
            </a:r>
          </a:p>
          <a:p>
            <a:pPr marL="1543050" lvl="2" indent="-742950">
              <a:buAutoNum type="alphaLcPeriod"/>
            </a:pPr>
            <a:r>
              <a:rPr lang="en-US" dirty="0" smtClean="0">
                <a:solidFill>
                  <a:schemeClr val="bg1"/>
                </a:solidFill>
                <a:effectLst>
                  <a:outerShdw blurRad="38100" dist="38100" dir="2700000" algn="tl">
                    <a:srgbClr val="000000">
                      <a:alpha val="43137"/>
                    </a:srgbClr>
                  </a:outerShdw>
                </a:effectLst>
              </a:rPr>
              <a:t>These characteristics are called TRAITS.</a:t>
            </a:r>
          </a:p>
          <a:p>
            <a:pPr marL="1543050" lvl="2" indent="-742950">
              <a:buAutoNum type="alphaLcPeriod"/>
            </a:pPr>
            <a:r>
              <a:rPr lang="en-US" dirty="0" smtClean="0">
                <a:solidFill>
                  <a:schemeClr val="bg1"/>
                </a:solidFill>
                <a:effectLst>
                  <a:outerShdw blurRad="38100" dist="38100" dir="2700000" algn="tl">
                    <a:srgbClr val="000000">
                      <a:alpha val="43137"/>
                    </a:srgbClr>
                  </a:outerShdw>
                </a:effectLst>
              </a:rPr>
              <a:t>How traits appear in you depends on the kinds of proteins your cells make. </a:t>
            </a:r>
          </a:p>
          <a:p>
            <a:pPr marL="1543050" lvl="2" indent="-742950">
              <a:buAutoNum type="alphaLcPeriod"/>
            </a:pPr>
            <a:r>
              <a:rPr lang="en-US" dirty="0" smtClean="0">
                <a:solidFill>
                  <a:schemeClr val="bg1"/>
                </a:solidFill>
                <a:effectLst>
                  <a:outerShdw blurRad="38100" dist="38100" dir="2700000" algn="tl">
                    <a:srgbClr val="000000">
                      <a:alpha val="43137"/>
                    </a:srgbClr>
                  </a:outerShdw>
                </a:effectLst>
              </a:rPr>
              <a:t>DNA stores the blueprints for making proteins. </a:t>
            </a:r>
            <a:endParaRPr lang="en-US"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5"/>
            </a:pPr>
            <a:r>
              <a:rPr lang="en-US" dirty="0" smtClean="0">
                <a:solidFill>
                  <a:schemeClr val="bg1"/>
                </a:solidFill>
              </a:rPr>
              <a:t>Genes</a:t>
            </a:r>
          </a:p>
          <a:p>
            <a:pPr marL="1143000" lvl="1" indent="-742950">
              <a:buAutoNum type="arabicPeriod" startAt="2"/>
            </a:pPr>
            <a:r>
              <a:rPr lang="en-US" dirty="0" smtClean="0">
                <a:solidFill>
                  <a:schemeClr val="bg1"/>
                </a:solidFill>
              </a:rPr>
              <a:t>Proteins are made up of amino acids. </a:t>
            </a:r>
          </a:p>
          <a:p>
            <a:pPr marL="1543050" lvl="2" indent="-742950">
              <a:buAutoNum type="alphaLcPeriod"/>
            </a:pPr>
            <a:r>
              <a:rPr lang="en-US" dirty="0" smtClean="0">
                <a:solidFill>
                  <a:schemeClr val="bg1"/>
                </a:solidFill>
              </a:rPr>
              <a:t>Amino acids are linked in a certain order. </a:t>
            </a:r>
          </a:p>
          <a:p>
            <a:pPr marL="2000250" lvl="3" indent="-742950">
              <a:buAutoNum type="romanLcPeriod"/>
            </a:pPr>
            <a:r>
              <a:rPr lang="en-US" dirty="0" smtClean="0">
                <a:solidFill>
                  <a:schemeClr val="bg1"/>
                </a:solidFill>
              </a:rPr>
              <a:t>The chain can be hundreds or thousands of amino acids to create one protein. </a:t>
            </a:r>
          </a:p>
          <a:p>
            <a:pPr marL="2000250" lvl="3" indent="-742950">
              <a:buAutoNum type="romanLcPeriod"/>
            </a:pPr>
            <a:r>
              <a:rPr lang="en-US" dirty="0" smtClean="0">
                <a:solidFill>
                  <a:schemeClr val="bg1"/>
                </a:solidFill>
              </a:rPr>
              <a:t>Changing the order of one amino acid would change the type of protein being made. </a:t>
            </a:r>
          </a:p>
          <a:p>
            <a:pPr marL="2000250" lvl="3" indent="-742950">
              <a:buNone/>
            </a:pPr>
            <a:endParaRPr lang="en-US"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DNA</a:t>
            </a:r>
            <a:endParaRPr lang="en-US" dirty="0"/>
          </a:p>
        </p:txBody>
      </p:sp>
      <p:sp>
        <p:nvSpPr>
          <p:cNvPr id="3" name="Content Placeholder 2"/>
          <p:cNvSpPr>
            <a:spLocks noGrp="1"/>
          </p:cNvSpPr>
          <p:nvPr>
            <p:ph sz="half" idx="1"/>
          </p:nvPr>
        </p:nvSpPr>
        <p:spPr>
          <a:xfrm>
            <a:off x="304800" y="1066800"/>
            <a:ext cx="4191000" cy="5059363"/>
          </a:xfrm>
        </p:spPr>
        <p:txBody>
          <a:bodyPr>
            <a:noAutofit/>
          </a:bodyPr>
          <a:lstStyle/>
          <a:p>
            <a:pPr marL="742950" indent="-742950">
              <a:buAutoNum type="alphaUcPeriod" startAt="5"/>
            </a:pPr>
            <a:r>
              <a:rPr lang="en-US" sz="3200" dirty="0" smtClean="0">
                <a:solidFill>
                  <a:schemeClr val="bg1"/>
                </a:solidFill>
              </a:rPr>
              <a:t>Genes</a:t>
            </a:r>
          </a:p>
          <a:p>
            <a:pPr marL="1143000" lvl="1" indent="-742950">
              <a:buAutoNum type="arabicPeriod" startAt="3"/>
            </a:pPr>
            <a:r>
              <a:rPr lang="en-US" sz="2800" dirty="0" smtClean="0">
                <a:solidFill>
                  <a:schemeClr val="bg1"/>
                </a:solidFill>
              </a:rPr>
              <a:t>The section of DNA for a chromosome that directs the making of a specific protein is called a </a:t>
            </a:r>
            <a:r>
              <a:rPr lang="en-US" sz="2800" b="1" i="1" u="sng" dirty="0" smtClean="0">
                <a:solidFill>
                  <a:schemeClr val="bg1"/>
                </a:solidFill>
                <a:effectLst>
                  <a:outerShdw blurRad="38100" dist="38100" dir="2700000" algn="tl">
                    <a:srgbClr val="000000">
                      <a:alpha val="43137"/>
                    </a:srgbClr>
                  </a:outerShdw>
                </a:effectLst>
              </a:rPr>
              <a:t>gene.</a:t>
            </a:r>
            <a:r>
              <a:rPr lang="en-US" sz="2800" dirty="0" smtClean="0">
                <a:solidFill>
                  <a:schemeClr val="bg1"/>
                </a:solidFill>
              </a:rPr>
              <a:t> </a:t>
            </a:r>
          </a:p>
          <a:p>
            <a:pPr marL="1543050" lvl="2" indent="-742950">
              <a:buAutoNum type="alphaLcPeriod"/>
            </a:pPr>
            <a:r>
              <a:rPr lang="en-US" sz="2400" dirty="0" smtClean="0">
                <a:solidFill>
                  <a:schemeClr val="bg1"/>
                </a:solidFill>
              </a:rPr>
              <a:t>The gene gives the direction for the order in which amino acids will be made. </a:t>
            </a:r>
          </a:p>
          <a:p>
            <a:pPr marL="1543050" lvl="2" indent="-742950">
              <a:buNone/>
            </a:pPr>
            <a:endParaRPr lang="en-US" sz="2400"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16</a:t>
            </a:fld>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1905000"/>
            <a:ext cx="4038600" cy="372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685800"/>
            <a:ext cx="4038600" cy="5410201"/>
          </a:xfrm>
        </p:spPr>
        <p:txBody>
          <a:bodyPr>
            <a:normAutofit fontScale="32500" lnSpcReduction="20000"/>
          </a:bodyPr>
          <a:lstStyle/>
          <a:p>
            <a:r>
              <a:rPr lang="en-US" sz="6500" dirty="0" smtClean="0"/>
              <a:t>We have at least 30,000 different genes. Each of us has two copies of every gene. One set of copies is inherited from our mother, the other from our father. They are made up of a complex chemical called DNA (deoxyribonucleic acid). DNA controls all the processes which take place in our bodies by producing proteins which carry out the genes’ instructions. </a:t>
            </a:r>
          </a:p>
          <a:p>
            <a:r>
              <a:rPr lang="en-US" sz="6500" dirty="0" smtClean="0"/>
              <a:t>When genes are damaged they may cause the production of abnormal proteins that lead to disease. It is known that cancer can occur due to changes in particular genes</a:t>
            </a:r>
          </a:p>
          <a:p>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4794BE-3ABA-47D7-B493-F762948879AE}" type="slidenum">
              <a:rPr lang="en-US" smtClean="0"/>
              <a:pPr/>
              <a:t>17</a:t>
            </a:fld>
            <a:endParaRPr lang="en-US"/>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609600" y="685800"/>
            <a:ext cx="4114800" cy="54508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 calcmode="lin" valueType="num">
                                      <p:cBhvr>
                                        <p:cTn id="43" dur="1000" fill="hold"/>
                                        <p:tgtEl>
                                          <p:spTgt spid="2050"/>
                                        </p:tgtEl>
                                        <p:attrNameLst>
                                          <p:attrName>ppt_w</p:attrName>
                                        </p:attrNameLst>
                                      </p:cBhvr>
                                      <p:tavLst>
                                        <p:tav tm="0">
                                          <p:val>
                                            <p:strVal val="#ppt_w+.3"/>
                                          </p:val>
                                        </p:tav>
                                        <p:tav tm="100000">
                                          <p:val>
                                            <p:strVal val="#ppt_w"/>
                                          </p:val>
                                        </p:tav>
                                      </p:tavLst>
                                    </p:anim>
                                    <p:anim calcmode="lin" valueType="num">
                                      <p:cBhvr>
                                        <p:cTn id="44" dur="1000" fill="hold"/>
                                        <p:tgtEl>
                                          <p:spTgt spid="2050"/>
                                        </p:tgtEl>
                                        <p:attrNameLst>
                                          <p:attrName>ppt_h</p:attrName>
                                        </p:attrNameLst>
                                      </p:cBhvr>
                                      <p:tavLst>
                                        <p:tav tm="0">
                                          <p:val>
                                            <p:strVal val="#ppt_h"/>
                                          </p:val>
                                        </p:tav>
                                        <p:tav tm="100000">
                                          <p:val>
                                            <p:strVal val="#ppt_h"/>
                                          </p:val>
                                        </p:tav>
                                      </p:tavLst>
                                    </p:anim>
                                    <p:animEffect transition="in" filter="fade">
                                      <p:cBhvr>
                                        <p:cTn id="4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RNA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6"/>
            </a:pPr>
            <a:r>
              <a:rPr lang="en-US" dirty="0" smtClean="0">
                <a:solidFill>
                  <a:schemeClr val="bg1"/>
                </a:solidFill>
              </a:rPr>
              <a:t>RNA (ribonucleic acid)</a:t>
            </a:r>
          </a:p>
          <a:p>
            <a:pPr marL="1143000" lvl="1" indent="-742950">
              <a:buAutoNum type="arabicPeriod"/>
            </a:pPr>
            <a:r>
              <a:rPr lang="en-US" dirty="0" smtClean="0">
                <a:solidFill>
                  <a:schemeClr val="bg1"/>
                </a:solidFill>
              </a:rPr>
              <a:t>Proteins are made by </a:t>
            </a:r>
            <a:r>
              <a:rPr lang="en-US" dirty="0" err="1" smtClean="0">
                <a:solidFill>
                  <a:schemeClr val="bg1"/>
                </a:solidFill>
              </a:rPr>
              <a:t>ribosomes</a:t>
            </a:r>
            <a:r>
              <a:rPr lang="en-US" dirty="0" smtClean="0">
                <a:solidFill>
                  <a:schemeClr val="bg1"/>
                </a:solidFill>
              </a:rPr>
              <a:t>. (remember?)</a:t>
            </a:r>
          </a:p>
          <a:p>
            <a:pPr marL="1543050" lvl="2" indent="-742950">
              <a:buAutoNum type="alphaLcPeriod"/>
            </a:pPr>
            <a:r>
              <a:rPr lang="en-US" dirty="0" smtClean="0">
                <a:solidFill>
                  <a:schemeClr val="bg1"/>
                </a:solidFill>
              </a:rPr>
              <a:t>If the proteins are made by </a:t>
            </a:r>
            <a:r>
              <a:rPr lang="en-US" dirty="0" err="1" smtClean="0">
                <a:solidFill>
                  <a:schemeClr val="bg1"/>
                </a:solidFill>
              </a:rPr>
              <a:t>ribosomes</a:t>
            </a:r>
            <a:r>
              <a:rPr lang="en-US" dirty="0" smtClean="0">
                <a:solidFill>
                  <a:schemeClr val="bg1"/>
                </a:solidFill>
              </a:rPr>
              <a:t>, and genes found on chromosomes tell what amino acids to make in order to from proteins, how does the information leave the nucleus?(Do not copy this Question?)</a:t>
            </a:r>
          </a:p>
          <a:p>
            <a:pPr marL="1543050" lvl="2" indent="-742950">
              <a:buAutoNum type="alphaLcPeriod"/>
            </a:pPr>
            <a:endParaRPr lang="en-US" dirty="0" smtClean="0">
              <a:solidFill>
                <a:schemeClr val="bg1"/>
              </a:solidFill>
            </a:endParaRPr>
          </a:p>
          <a:p>
            <a:pPr marL="1543050" lvl="2" indent="-742950">
              <a:buNone/>
            </a:pPr>
            <a:endParaRPr lang="en-US"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6"/>
            </a:pPr>
            <a:r>
              <a:rPr lang="en-US" dirty="0" smtClean="0">
                <a:solidFill>
                  <a:schemeClr val="bg1"/>
                </a:solidFill>
              </a:rPr>
              <a:t>RNA (ribonucleic acid)</a:t>
            </a:r>
          </a:p>
          <a:p>
            <a:pPr marL="1143000" lvl="1" indent="-742950">
              <a:buAutoNum type="arabicPeriod" startAt="2"/>
            </a:pPr>
            <a:r>
              <a:rPr lang="en-US" dirty="0" smtClean="0">
                <a:solidFill>
                  <a:schemeClr val="bg1"/>
                </a:solidFill>
              </a:rPr>
              <a:t>The code for making proteins are carried from the nucleus to the </a:t>
            </a:r>
            <a:r>
              <a:rPr lang="en-US" dirty="0" err="1" smtClean="0">
                <a:solidFill>
                  <a:schemeClr val="bg1"/>
                </a:solidFill>
              </a:rPr>
              <a:t>ribosomes</a:t>
            </a:r>
            <a:r>
              <a:rPr lang="en-US" dirty="0" smtClean="0">
                <a:solidFill>
                  <a:schemeClr val="bg1"/>
                </a:solidFill>
              </a:rPr>
              <a:t> by RNA. </a:t>
            </a:r>
          </a:p>
          <a:p>
            <a:pPr marL="1143000" lvl="1" indent="-742950">
              <a:buAutoNum type="arabicPeriod" startAt="2"/>
            </a:pPr>
            <a:r>
              <a:rPr lang="en-US" dirty="0" smtClean="0">
                <a:solidFill>
                  <a:schemeClr val="bg1"/>
                </a:solidFill>
              </a:rPr>
              <a:t>RNA is different from DNA</a:t>
            </a:r>
          </a:p>
          <a:p>
            <a:pPr marL="1543050" lvl="2" indent="-742950">
              <a:buAutoNum type="alphaLcPeriod"/>
            </a:pPr>
            <a:r>
              <a:rPr lang="en-US" dirty="0" smtClean="0">
                <a:solidFill>
                  <a:schemeClr val="bg1"/>
                </a:solidFill>
              </a:rPr>
              <a:t>Made up of only one strand. </a:t>
            </a:r>
          </a:p>
          <a:p>
            <a:pPr marL="1543050" lvl="2" indent="-742950">
              <a:buAutoNum type="alphaLcPeriod"/>
            </a:pPr>
            <a:r>
              <a:rPr lang="en-US" dirty="0" smtClean="0">
                <a:solidFill>
                  <a:schemeClr val="bg1"/>
                </a:solidFill>
              </a:rPr>
              <a:t>Contains a nitrogen base called </a:t>
            </a:r>
            <a:r>
              <a:rPr lang="en-US" dirty="0" err="1" smtClean="0">
                <a:solidFill>
                  <a:schemeClr val="bg1"/>
                </a:solidFill>
              </a:rPr>
              <a:t>Uracil</a:t>
            </a:r>
            <a:r>
              <a:rPr lang="en-US" dirty="0" smtClean="0">
                <a:solidFill>
                  <a:schemeClr val="bg1"/>
                </a:solidFill>
              </a:rPr>
              <a:t> (U) instead of Thymine (T). </a:t>
            </a:r>
          </a:p>
          <a:p>
            <a:pPr marL="1543050" lvl="2" indent="-742950">
              <a:buNone/>
            </a:pPr>
            <a:endParaRPr lang="en-US"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19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DNA</a:t>
            </a:r>
            <a:endParaRPr lang="en-US" dirty="0"/>
          </a:p>
        </p:txBody>
      </p:sp>
      <p:sp>
        <p:nvSpPr>
          <p:cNvPr id="3" name="Content Placeholder 2"/>
          <p:cNvSpPr>
            <a:spLocks noGrp="1"/>
          </p:cNvSpPr>
          <p:nvPr>
            <p:ph idx="1"/>
          </p:nvPr>
        </p:nvSpPr>
        <p:spPr>
          <a:xfrm>
            <a:off x="457200" y="990600"/>
            <a:ext cx="8229600" cy="5135563"/>
          </a:xfrm>
        </p:spPr>
        <p:txBody>
          <a:bodyPr/>
          <a:lstStyle/>
          <a:p>
            <a:pPr marL="742950" indent="-742950">
              <a:buAutoNum type="alphaUcPeriod"/>
            </a:pPr>
            <a:r>
              <a:rPr lang="en-US" dirty="0" smtClean="0"/>
              <a:t>What is DNA and Why is it important?</a:t>
            </a:r>
          </a:p>
          <a:p>
            <a:pPr marL="1143000" lvl="1" indent="-742950">
              <a:buAutoNum type="arabicPeriod"/>
            </a:pPr>
            <a:r>
              <a:rPr lang="en-US" dirty="0" smtClean="0"/>
              <a:t>DNA stands for deoxyribonucleic acid. </a:t>
            </a:r>
          </a:p>
          <a:p>
            <a:pPr marL="1143000" lvl="1" indent="-742950">
              <a:buAutoNum type="arabicPeriod"/>
            </a:pPr>
            <a:r>
              <a:rPr lang="en-US" dirty="0" smtClean="0"/>
              <a:t>The chromosomes in the nucleus of a cell contains a code. </a:t>
            </a:r>
          </a:p>
          <a:p>
            <a:pPr marL="1543050" lvl="2" indent="-742950">
              <a:buAutoNum type="alphaLcPeriod"/>
            </a:pPr>
            <a:r>
              <a:rPr lang="en-US" dirty="0" smtClean="0"/>
              <a:t>This code is in the form of a chemical called deoxyribonucleic acid. (DNA)</a:t>
            </a:r>
          </a:p>
          <a:p>
            <a:pPr marL="1543050" lvl="2" indent="-74295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RNA</a:t>
            </a:r>
            <a:endParaRPr lang="en-US" dirty="0"/>
          </a:p>
        </p:txBody>
      </p:sp>
      <p:sp>
        <p:nvSpPr>
          <p:cNvPr id="3" name="Content Placeholder 2"/>
          <p:cNvSpPr>
            <a:spLocks noGrp="1"/>
          </p:cNvSpPr>
          <p:nvPr>
            <p:ph idx="1"/>
          </p:nvPr>
        </p:nvSpPr>
        <p:spPr>
          <a:xfrm>
            <a:off x="457200" y="990600"/>
            <a:ext cx="8458200" cy="5135563"/>
          </a:xfrm>
        </p:spPr>
        <p:txBody>
          <a:bodyPr>
            <a:normAutofit/>
          </a:bodyPr>
          <a:lstStyle/>
          <a:p>
            <a:pPr marL="742950" indent="-742950">
              <a:buAutoNum type="alphaUcPeriod" startAt="6"/>
            </a:pPr>
            <a:r>
              <a:rPr lang="en-US" dirty="0" smtClean="0">
                <a:solidFill>
                  <a:schemeClr val="bg1"/>
                </a:solidFill>
              </a:rPr>
              <a:t>RNA (ribonucleic acid)</a:t>
            </a:r>
          </a:p>
          <a:p>
            <a:pPr marL="1143000" lvl="1" indent="-742950">
              <a:buAutoNum type="arabicPeriod" startAt="4"/>
            </a:pPr>
            <a:r>
              <a:rPr lang="en-US" dirty="0" smtClean="0">
                <a:solidFill>
                  <a:schemeClr val="bg1"/>
                </a:solidFill>
              </a:rPr>
              <a:t>Two different types of RNA are made from DNA in the nucleus. </a:t>
            </a:r>
          </a:p>
          <a:p>
            <a:pPr marL="1543050" lvl="2" indent="-742950">
              <a:buAutoNum type="alphaLcPeriod"/>
            </a:pPr>
            <a:r>
              <a:rPr lang="en-US" dirty="0" smtClean="0">
                <a:solidFill>
                  <a:schemeClr val="bg1"/>
                </a:solidFill>
              </a:rPr>
              <a:t>Messenger RNA (mRNA)</a:t>
            </a:r>
          </a:p>
          <a:p>
            <a:pPr marL="1543050" lvl="2" indent="-742950">
              <a:buAutoNum type="alphaLcPeriod"/>
            </a:pPr>
            <a:r>
              <a:rPr lang="en-US" dirty="0" smtClean="0">
                <a:solidFill>
                  <a:schemeClr val="bg1"/>
                </a:solidFill>
              </a:rPr>
              <a:t>Transport RNA (</a:t>
            </a:r>
            <a:r>
              <a:rPr lang="en-US" dirty="0" err="1" smtClean="0">
                <a:solidFill>
                  <a:schemeClr val="bg1"/>
                </a:solidFill>
              </a:rPr>
              <a:t>tRNA</a:t>
            </a:r>
            <a:r>
              <a:rPr lang="en-US" dirty="0" smtClean="0">
                <a:solidFill>
                  <a:schemeClr val="bg1"/>
                </a:solidFill>
              </a:rPr>
              <a:t>)</a:t>
            </a:r>
          </a:p>
          <a:p>
            <a:pPr marL="1543050" lvl="2" indent="-742950">
              <a:buNone/>
            </a:pPr>
            <a:endParaRPr lang="en-US" dirty="0" smtClean="0">
              <a:solidFill>
                <a:schemeClr val="bg1"/>
              </a:solidFill>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RNA</a:t>
            </a:r>
            <a:endParaRPr lang="en-US" dirty="0"/>
          </a:p>
        </p:txBody>
      </p:sp>
      <p:sp>
        <p:nvSpPr>
          <p:cNvPr id="3" name="Content Placeholder 2"/>
          <p:cNvSpPr>
            <a:spLocks noGrp="1"/>
          </p:cNvSpPr>
          <p:nvPr>
            <p:ph idx="1"/>
          </p:nvPr>
        </p:nvSpPr>
        <p:spPr>
          <a:xfrm>
            <a:off x="457200" y="990600"/>
            <a:ext cx="8458200" cy="5135563"/>
          </a:xfrm>
        </p:spPr>
        <p:txBody>
          <a:bodyPr>
            <a:normAutofit fontScale="85000" lnSpcReduction="20000"/>
          </a:bodyPr>
          <a:lstStyle/>
          <a:p>
            <a:pPr marL="742950" indent="-742950">
              <a:buAutoNum type="arabicPeriod" startAt="5"/>
            </a:pPr>
            <a:r>
              <a:rPr lang="en-US" dirty="0" smtClean="0">
                <a:solidFill>
                  <a:schemeClr val="bg1"/>
                </a:solidFill>
              </a:rPr>
              <a:t>How does RNA work?</a:t>
            </a:r>
          </a:p>
          <a:p>
            <a:pPr marL="1143000" lvl="1" indent="-742950">
              <a:buAutoNum type="alphaLcPeriod"/>
            </a:pPr>
            <a:r>
              <a:rPr lang="en-US" dirty="0" smtClean="0">
                <a:solidFill>
                  <a:schemeClr val="bg1"/>
                </a:solidFill>
              </a:rPr>
              <a:t>Protein assembly begins as mRNA moves out of the nucleus and attaches to the </a:t>
            </a:r>
            <a:r>
              <a:rPr lang="en-US" dirty="0" err="1" smtClean="0">
                <a:solidFill>
                  <a:schemeClr val="bg1"/>
                </a:solidFill>
              </a:rPr>
              <a:t>ribosomes</a:t>
            </a:r>
            <a:r>
              <a:rPr lang="en-US" dirty="0" smtClean="0">
                <a:solidFill>
                  <a:schemeClr val="bg1"/>
                </a:solidFill>
              </a:rPr>
              <a:t> in the cytoplasm. </a:t>
            </a:r>
          </a:p>
          <a:p>
            <a:pPr marL="1143000" lvl="1" indent="-742950">
              <a:buAutoNum type="alphaLcPeriod"/>
            </a:pPr>
            <a:r>
              <a:rPr lang="en-US" dirty="0" smtClean="0">
                <a:solidFill>
                  <a:schemeClr val="bg1"/>
                </a:solidFill>
              </a:rPr>
              <a:t>Pieces of </a:t>
            </a:r>
            <a:r>
              <a:rPr lang="en-US" dirty="0" err="1" smtClean="0">
                <a:solidFill>
                  <a:schemeClr val="bg1"/>
                </a:solidFill>
              </a:rPr>
              <a:t>tRNA</a:t>
            </a:r>
            <a:r>
              <a:rPr lang="en-US" dirty="0" smtClean="0">
                <a:solidFill>
                  <a:schemeClr val="bg1"/>
                </a:solidFill>
              </a:rPr>
              <a:t> pick up amino acids in the cytoplasm and bring them to the </a:t>
            </a:r>
            <a:r>
              <a:rPr lang="en-US" dirty="0" err="1" smtClean="0">
                <a:solidFill>
                  <a:schemeClr val="bg1"/>
                </a:solidFill>
              </a:rPr>
              <a:t>ribosomes</a:t>
            </a:r>
            <a:r>
              <a:rPr lang="en-US" dirty="0" smtClean="0">
                <a:solidFill>
                  <a:schemeClr val="bg1"/>
                </a:solidFill>
              </a:rPr>
              <a:t>. </a:t>
            </a:r>
          </a:p>
          <a:p>
            <a:pPr marL="1143000" lvl="1" indent="-742950">
              <a:buAutoNum type="alphaLcPeriod"/>
            </a:pPr>
            <a:r>
              <a:rPr lang="en-US" dirty="0" smtClean="0">
                <a:solidFill>
                  <a:schemeClr val="bg1"/>
                </a:solidFill>
              </a:rPr>
              <a:t>There </a:t>
            </a:r>
            <a:r>
              <a:rPr lang="en-US" dirty="0" err="1" smtClean="0">
                <a:solidFill>
                  <a:schemeClr val="bg1"/>
                </a:solidFill>
              </a:rPr>
              <a:t>tRNA</a:t>
            </a:r>
            <a:r>
              <a:rPr lang="en-US" dirty="0" smtClean="0">
                <a:solidFill>
                  <a:schemeClr val="bg1"/>
                </a:solidFill>
              </a:rPr>
              <a:t> temporarily matches up with mRNA and the amino acids become arranged according to the code carried by the mRNA. </a:t>
            </a:r>
          </a:p>
          <a:p>
            <a:pPr marL="1143000" lvl="1" indent="-742950">
              <a:buAutoNum type="alphaLcPeriod"/>
            </a:pPr>
            <a:r>
              <a:rPr lang="en-US" dirty="0" smtClean="0">
                <a:solidFill>
                  <a:schemeClr val="bg1"/>
                </a:solidFill>
              </a:rPr>
              <a:t>The amino acids become bonded together and a protein molecule begins to form.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and RNA</a:t>
            </a:r>
            <a:endParaRPr lang="en-US" dirty="0"/>
          </a:p>
        </p:txBody>
      </p:sp>
      <p:sp>
        <p:nvSpPr>
          <p:cNvPr id="3" name="Content Placeholder 2"/>
          <p:cNvSpPr>
            <a:spLocks noGrp="1"/>
          </p:cNvSpPr>
          <p:nvPr>
            <p:ph idx="1"/>
          </p:nvPr>
        </p:nvSpPr>
        <p:spPr/>
        <p:txBody>
          <a:bodyPr/>
          <a:lstStyle/>
          <a:p>
            <a:r>
              <a:rPr lang="en-US" dirty="0" smtClean="0"/>
              <a:t>Part </a:t>
            </a:r>
            <a:r>
              <a:rPr lang="en-US" dirty="0"/>
              <a:t>1 video  </a:t>
            </a:r>
            <a:r>
              <a:rPr lang="en-US" sz="2800" dirty="0">
                <a:hlinkClick r:id="rId2"/>
              </a:rPr>
              <a:t>https://</a:t>
            </a:r>
            <a:r>
              <a:rPr lang="en-US" sz="2800" dirty="0" smtClean="0">
                <a:hlinkClick r:id="rId2"/>
              </a:rPr>
              <a:t>www.youtube.com/watch?v=qoERVSWKmGk&amp;list=PLFCE4D99C4124A27A&amp;index=34</a:t>
            </a:r>
            <a:endParaRPr lang="en-US" sz="2800" dirty="0" smtClean="0"/>
          </a:p>
          <a:p>
            <a:r>
              <a:rPr lang="en-US" dirty="0"/>
              <a:t>Part 2 video     </a:t>
            </a:r>
            <a:r>
              <a:rPr lang="en-US" sz="2800" dirty="0">
                <a:hlinkClick r:id="rId3"/>
              </a:rPr>
              <a:t>https://</a:t>
            </a:r>
            <a:r>
              <a:rPr lang="en-US" sz="2800" dirty="0" smtClean="0">
                <a:hlinkClick r:id="rId3"/>
              </a:rPr>
              <a:t>www.youtube.com/watch?v=W4mYwsr9gGE&amp;index=35&amp;list=PLFCE4D99C4124A27A</a:t>
            </a:r>
            <a:r>
              <a:rPr lang="en-US" sz="2800" dirty="0" smtClean="0"/>
              <a:t> </a:t>
            </a:r>
            <a:endParaRPr lang="en-US" sz="2800" dirty="0"/>
          </a:p>
          <a:p>
            <a:pPr marL="0" indent="0">
              <a:buNone/>
            </a:pPr>
            <a:endParaRPr lang="en-US" dirty="0" smtClean="0"/>
          </a:p>
          <a:p>
            <a:endParaRPr lang="en-US" sz="28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22</a:t>
            </a:fld>
            <a:endParaRPr lang="en-US" dirty="0"/>
          </a:p>
        </p:txBody>
      </p:sp>
    </p:spTree>
    <p:extLst>
      <p:ext uri="{BB962C8B-B14F-4D97-AF65-F5344CB8AC3E}">
        <p14:creationId xmlns:p14="http://schemas.microsoft.com/office/powerpoint/2010/main" val="62891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Mutations</a:t>
            </a:r>
            <a:endParaRPr lang="en-US" dirty="0"/>
          </a:p>
        </p:txBody>
      </p:sp>
      <p:sp>
        <p:nvSpPr>
          <p:cNvPr id="3" name="Content Placeholder 2"/>
          <p:cNvSpPr>
            <a:spLocks noGrp="1"/>
          </p:cNvSpPr>
          <p:nvPr>
            <p:ph idx="1"/>
          </p:nvPr>
        </p:nvSpPr>
        <p:spPr>
          <a:xfrm>
            <a:off x="457200" y="990600"/>
            <a:ext cx="8458200" cy="5135563"/>
          </a:xfrm>
        </p:spPr>
        <p:txBody>
          <a:bodyPr>
            <a:normAutofit fontScale="92500" lnSpcReduction="10000"/>
          </a:bodyPr>
          <a:lstStyle/>
          <a:p>
            <a:pPr marL="742950" indent="-742950">
              <a:buAutoNum type="alphaUcPeriod" startAt="7"/>
            </a:pPr>
            <a:r>
              <a:rPr lang="en-US" dirty="0" smtClean="0">
                <a:solidFill>
                  <a:schemeClr val="bg1"/>
                </a:solidFill>
              </a:rPr>
              <a:t>Mutations</a:t>
            </a:r>
          </a:p>
          <a:p>
            <a:pPr marL="1143000" lvl="1" indent="-742950">
              <a:buAutoNum type="arabicPeriod"/>
            </a:pPr>
            <a:r>
              <a:rPr lang="en-US" dirty="0" smtClean="0">
                <a:solidFill>
                  <a:schemeClr val="bg1"/>
                </a:solidFill>
              </a:rPr>
              <a:t>Any permanent change in a gene or chromosome is called a mutation. </a:t>
            </a:r>
          </a:p>
          <a:p>
            <a:pPr marL="1143000" lvl="1" indent="-742950">
              <a:buAutoNum type="arabicPeriod"/>
            </a:pPr>
            <a:r>
              <a:rPr lang="en-US" dirty="0" smtClean="0">
                <a:solidFill>
                  <a:schemeClr val="bg1"/>
                </a:solidFill>
              </a:rPr>
              <a:t>Causes of mutations: </a:t>
            </a:r>
          </a:p>
          <a:p>
            <a:pPr marL="1543050" lvl="2" indent="-742950">
              <a:buAutoNum type="alphaLcPeriod"/>
            </a:pPr>
            <a:r>
              <a:rPr lang="en-US" dirty="0" smtClean="0">
                <a:solidFill>
                  <a:schemeClr val="bg1"/>
                </a:solidFill>
              </a:rPr>
              <a:t>Error during replication of a gene. </a:t>
            </a:r>
          </a:p>
          <a:p>
            <a:pPr marL="1543050" lvl="2" indent="-742950">
              <a:buAutoNum type="alphaLcPeriod"/>
            </a:pPr>
            <a:r>
              <a:rPr lang="en-US" dirty="0" smtClean="0">
                <a:solidFill>
                  <a:schemeClr val="bg1"/>
                </a:solidFill>
              </a:rPr>
              <a:t>Occasionally a cell receives an entire extra chromosome.</a:t>
            </a:r>
          </a:p>
          <a:p>
            <a:pPr marL="1543050" lvl="2" indent="-742950">
              <a:buAutoNum type="alphaLcPeriod"/>
            </a:pPr>
            <a:r>
              <a:rPr lang="en-US" dirty="0" smtClean="0">
                <a:solidFill>
                  <a:schemeClr val="bg1"/>
                </a:solidFill>
              </a:rPr>
              <a:t>Outside factors such as X-rays and chemicals have been know to change or breakdown chromosomes.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t>Mutations</a:t>
            </a:r>
            <a:endParaRPr lang="en-US" dirty="0"/>
          </a:p>
        </p:txBody>
      </p:sp>
      <p:sp>
        <p:nvSpPr>
          <p:cNvPr id="3" name="Content Placeholder 2"/>
          <p:cNvSpPr>
            <a:spLocks noGrp="1"/>
          </p:cNvSpPr>
          <p:nvPr>
            <p:ph sz="half" idx="1"/>
          </p:nvPr>
        </p:nvSpPr>
        <p:spPr>
          <a:xfrm>
            <a:off x="457200" y="914400"/>
            <a:ext cx="4038600" cy="5211763"/>
          </a:xfrm>
        </p:spPr>
        <p:txBody>
          <a:bodyPr>
            <a:noAutofit/>
          </a:bodyPr>
          <a:lstStyle/>
          <a:p>
            <a:pPr marL="742950" indent="-742950">
              <a:buAutoNum type="alphaUcPeriod" startAt="7"/>
            </a:pPr>
            <a:r>
              <a:rPr lang="en-US" sz="2400" b="1" u="sng" dirty="0" smtClean="0">
                <a:solidFill>
                  <a:schemeClr val="bg1"/>
                </a:solidFill>
              </a:rPr>
              <a:t>Mutations</a:t>
            </a:r>
          </a:p>
          <a:p>
            <a:pPr marL="1143000" lvl="1" indent="-742950">
              <a:buAutoNum type="arabicPeriod" startAt="3"/>
            </a:pPr>
            <a:r>
              <a:rPr lang="en-US" sz="2200" dirty="0" smtClean="0">
                <a:solidFill>
                  <a:schemeClr val="bg1"/>
                </a:solidFill>
              </a:rPr>
              <a:t>What Happens When Mutations Occur?</a:t>
            </a:r>
          </a:p>
          <a:p>
            <a:pPr marL="1543050" lvl="2" indent="-742950">
              <a:buAutoNum type="alphaLcPeriod"/>
            </a:pPr>
            <a:r>
              <a:rPr lang="en-US" sz="2200" dirty="0" smtClean="0">
                <a:solidFill>
                  <a:schemeClr val="bg1"/>
                </a:solidFill>
              </a:rPr>
              <a:t>If a mutation occurs in a body cell it may or may not be life threatening. </a:t>
            </a:r>
          </a:p>
          <a:p>
            <a:pPr marL="1543050" lvl="2" indent="-742950">
              <a:buAutoNum type="alphaLcPeriod"/>
            </a:pPr>
            <a:r>
              <a:rPr lang="en-US" sz="2200" dirty="0" smtClean="0">
                <a:solidFill>
                  <a:schemeClr val="bg1"/>
                </a:solidFill>
              </a:rPr>
              <a:t>If a mutation occurs in a sex cell then all the cells that are formed from that sex cell will have the mutation.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24</a:t>
            </a:fld>
            <a:endParaRPr lang="en-US" dirty="0"/>
          </a:p>
        </p:txBody>
      </p:sp>
      <p:pic>
        <p:nvPicPr>
          <p:cNvPr id="10" name="Mutation__Negative_and_Positive_Impacts.asf">
            <a:hlinkClick r:id="" action="ppaction://media"/>
          </p:cNvPr>
          <p:cNvPicPr>
            <a:picLocks noGrp="1" noRot="1" noChangeAspect="1"/>
          </p:cNvPicPr>
          <p:nvPr>
            <p:ph sz="half" idx="2"/>
            <a:videoFile r:link="rId1"/>
          </p:nvPr>
        </p:nvPicPr>
        <p:blipFill>
          <a:blip r:embed="rId3" cstate="print"/>
          <a:stretch>
            <a:fillRect/>
          </a:stretch>
        </p:blipFill>
        <p:spPr>
          <a:xfrm>
            <a:off x="4419600" y="1524000"/>
            <a:ext cx="44704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10"/>
                                        </p:tgtEl>
                                      </p:cBhvr>
                                    </p:cmd>
                                  </p:childTnLst>
                                </p:cTn>
                              </p:par>
                            </p:childTnLst>
                          </p:cTn>
                        </p:par>
                      </p:childTnLst>
                    </p:cTn>
                  </p:par>
                </p:childTnLst>
              </p:cTn>
              <p:nextCondLst>
                <p:cond evt="onClick" delay="0">
                  <p:tgtEl>
                    <p:spTgt spid="10"/>
                  </p:tgtEl>
                </p:cond>
              </p:nextCondLst>
            </p:seq>
            <p:video>
              <p:cMediaNode>
                <p:cTn id="40"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Mutations</a:t>
            </a:r>
            <a:endParaRPr lang="en-US" dirty="0"/>
          </a:p>
        </p:txBody>
      </p:sp>
      <p:sp>
        <p:nvSpPr>
          <p:cNvPr id="3" name="Content Placeholder 2"/>
          <p:cNvSpPr>
            <a:spLocks noGrp="1"/>
          </p:cNvSpPr>
          <p:nvPr>
            <p:ph idx="1"/>
          </p:nvPr>
        </p:nvSpPr>
        <p:spPr>
          <a:xfrm>
            <a:off x="304800" y="990600"/>
            <a:ext cx="8610600" cy="5135563"/>
          </a:xfrm>
        </p:spPr>
        <p:txBody>
          <a:bodyPr>
            <a:normAutofit/>
          </a:bodyPr>
          <a:lstStyle/>
          <a:p>
            <a:pPr marL="742950" indent="-742950">
              <a:buAutoNum type="alphaUcPeriod" startAt="7"/>
            </a:pPr>
            <a:r>
              <a:rPr lang="en-US" dirty="0" smtClean="0">
                <a:solidFill>
                  <a:schemeClr val="bg1"/>
                </a:solidFill>
              </a:rPr>
              <a:t>Mutations</a:t>
            </a:r>
          </a:p>
          <a:p>
            <a:pPr marL="1143000" lvl="1" indent="-742950">
              <a:buAutoNum type="arabicPeriod" startAt="4"/>
            </a:pPr>
            <a:r>
              <a:rPr lang="en-US" dirty="0" smtClean="0">
                <a:solidFill>
                  <a:schemeClr val="bg1"/>
                </a:solidFill>
              </a:rPr>
              <a:t>Are All Mutations Lethal? (Deadly)</a:t>
            </a:r>
          </a:p>
          <a:p>
            <a:pPr marL="1543050" lvl="2" indent="-742950">
              <a:buAutoNum type="alphaLcPeriod"/>
            </a:pPr>
            <a:r>
              <a:rPr lang="en-US" dirty="0" smtClean="0">
                <a:solidFill>
                  <a:schemeClr val="bg1"/>
                </a:solidFill>
              </a:rPr>
              <a:t>Many mutations are harmful or deadly to organisms. </a:t>
            </a:r>
          </a:p>
          <a:p>
            <a:pPr marL="1543050" lvl="2" indent="-742950">
              <a:buAutoNum type="alphaLcPeriod"/>
            </a:pPr>
            <a:r>
              <a:rPr lang="en-US" dirty="0" smtClean="0">
                <a:solidFill>
                  <a:schemeClr val="bg1"/>
                </a:solidFill>
              </a:rPr>
              <a:t>Some mutations do not appear to have any effect on the organism. </a:t>
            </a:r>
          </a:p>
          <a:p>
            <a:pPr marL="1543050" lvl="2" indent="-742950">
              <a:buAutoNum type="alphaLcPeriod"/>
            </a:pPr>
            <a:r>
              <a:rPr lang="en-US" dirty="0" smtClean="0">
                <a:solidFill>
                  <a:schemeClr val="bg1"/>
                </a:solidFill>
              </a:rPr>
              <a:t>Mutations can be helpful in some organisms; they add variety and make them more resistant to certain diseases.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Mutations</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26</a:t>
            </a:fld>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smtClean="0"/>
              <a:t>Video Clip</a:t>
            </a:r>
          </a:p>
          <a:p>
            <a:r>
              <a:rPr lang="en-US" dirty="0">
                <a:hlinkClick r:id="rId2"/>
              </a:rPr>
              <a:t>https://www.youtube.com/watch?v=eDbK0cxKKsk</a:t>
            </a:r>
            <a:r>
              <a:rPr lang="en-US" dirty="0"/>
              <a:t> </a:t>
            </a:r>
            <a:endParaRPr lang="en-US" dirty="0" smtClean="0"/>
          </a:p>
          <a:p>
            <a:endParaRPr lang="en-US" dirty="0"/>
          </a:p>
          <a:p>
            <a:r>
              <a:rPr lang="en-US" dirty="0" smtClean="0"/>
              <a:t>Mutations happen when  A T (apple tree) or C G (coast guard) do not correctly pair together</a:t>
            </a:r>
          </a:p>
          <a:p>
            <a:pPr marL="0" indent="0">
              <a:buNone/>
            </a:pPr>
            <a:endParaRPr lang="en-US" dirty="0"/>
          </a:p>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a:t>
            </a:r>
            <a:endParaRPr lang="en-US" dirty="0"/>
          </a:p>
        </p:txBody>
      </p:sp>
      <p:sp>
        <p:nvSpPr>
          <p:cNvPr id="3" name="Content Placeholder 2"/>
          <p:cNvSpPr>
            <a:spLocks noGrp="1"/>
          </p:cNvSpPr>
          <p:nvPr>
            <p:ph sz="half" idx="1"/>
          </p:nvPr>
        </p:nvSpPr>
        <p:spPr>
          <a:xfrm>
            <a:off x="304800" y="1600200"/>
            <a:ext cx="4343400" cy="4525963"/>
          </a:xfrm>
        </p:spPr>
        <p:txBody>
          <a:bodyPr>
            <a:noAutofit/>
          </a:bodyPr>
          <a:lstStyle/>
          <a:p>
            <a:pPr marL="1143000" lvl="1" indent="-742950">
              <a:buAutoNum type="arabicPeriod" startAt="3"/>
            </a:pPr>
            <a:r>
              <a:rPr lang="en-US" sz="3200" dirty="0" smtClean="0">
                <a:effectLst>
                  <a:outerShdw blurRad="38100" dist="38100" dir="2700000" algn="tl">
                    <a:srgbClr val="000000">
                      <a:alpha val="43137"/>
                    </a:srgbClr>
                  </a:outerShdw>
                </a:effectLst>
              </a:rPr>
              <a:t>DNA is the master copy of an organism’s information code. </a:t>
            </a:r>
          </a:p>
          <a:p>
            <a:pPr marL="1543050" lvl="2" indent="-742950">
              <a:buAutoNum type="alphaLcPeriod"/>
            </a:pPr>
            <a:r>
              <a:rPr lang="en-US" sz="2800" dirty="0" smtClean="0">
                <a:effectLst>
                  <a:outerShdw blurRad="38100" dist="38100" dir="2700000" algn="tl">
                    <a:srgbClr val="000000">
                      <a:alpha val="43137"/>
                    </a:srgbClr>
                  </a:outerShdw>
                </a:effectLst>
              </a:rPr>
              <a:t>Every cell in your body contains your DNA.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3</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181600" y="1524000"/>
            <a:ext cx="3752850" cy="3514725"/>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1219200" y="5029200"/>
            <a:ext cx="3048000" cy="11143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6" dur="1000" fill="hold"/>
                                        <p:tgtEl>
                                          <p:spTgt spid="205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 calcmode="lin" valueType="num">
                                      <p:cBhvr>
                                        <p:cTn id="35" dur="1000" fill="hold"/>
                                        <p:tgtEl>
                                          <p:spTgt spid="2051"/>
                                        </p:tgtEl>
                                        <p:attrNameLst>
                                          <p:attrName>ppt_w</p:attrName>
                                        </p:attrNameLst>
                                      </p:cBhvr>
                                      <p:tavLst>
                                        <p:tav tm="0">
                                          <p:val>
                                            <p:strVal val="#ppt_w+.3"/>
                                          </p:val>
                                        </p:tav>
                                        <p:tav tm="100000">
                                          <p:val>
                                            <p:strVal val="#ppt_w"/>
                                          </p:val>
                                        </p:tav>
                                      </p:tavLst>
                                    </p:anim>
                                    <p:anim calcmode="lin" valueType="num">
                                      <p:cBhvr>
                                        <p:cTn id="36" dur="1000" fill="hold"/>
                                        <p:tgtEl>
                                          <p:spTgt spid="2051"/>
                                        </p:tgtEl>
                                        <p:attrNameLst>
                                          <p:attrName>ppt_h</p:attrName>
                                        </p:attrNameLst>
                                      </p:cBhvr>
                                      <p:tavLst>
                                        <p:tav tm="0">
                                          <p:val>
                                            <p:strVal val="#ppt_h"/>
                                          </p:val>
                                        </p:tav>
                                        <p:tav tm="100000">
                                          <p:val>
                                            <p:strVal val="#ppt_h"/>
                                          </p:val>
                                        </p:tav>
                                      </p:tavLst>
                                    </p:anim>
                                    <p:animEffect transition="in" filter="fade">
                                      <p:cBhvr>
                                        <p:cTn id="37" dur="1000"/>
                                        <p:tgtEl>
                                          <p:spTgt spid="205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458200" cy="5410200"/>
          </a:xfrm>
        </p:spPr>
        <p:txBody>
          <a:bodyPr>
            <a:normAutofit fontScale="92500" lnSpcReduction="20000"/>
          </a:bodyPr>
          <a:lstStyle/>
          <a:p>
            <a:pPr marL="742950" indent="-742950">
              <a:buAutoNum type="alphaUcPeriod" startAt="2"/>
            </a:pPr>
            <a:r>
              <a:rPr lang="en-US" dirty="0" smtClean="0"/>
              <a:t>History of DNA</a:t>
            </a:r>
          </a:p>
          <a:p>
            <a:pPr marL="1143000" lvl="1" indent="-742950">
              <a:buAutoNum type="arabicPeriod"/>
            </a:pPr>
            <a:r>
              <a:rPr lang="en-US" dirty="0" smtClean="0"/>
              <a:t>Since the mid 1800’s, it has been known that the nuclei of the cells contains chemicals called nucleic acids. </a:t>
            </a:r>
          </a:p>
          <a:p>
            <a:pPr marL="1143000" lvl="1" indent="-742950">
              <a:buAutoNum type="arabicPeriod"/>
            </a:pPr>
            <a:r>
              <a:rPr lang="en-US" dirty="0" smtClean="0"/>
              <a:t>Rosalind Franklin discovered that the DNA molecule was a strand of molecules in spiral shape. </a:t>
            </a:r>
          </a:p>
          <a:p>
            <a:pPr marL="1543050" lvl="2" indent="-742950">
              <a:buAutoNum type="alphaLcPeriod"/>
            </a:pPr>
            <a:r>
              <a:rPr lang="en-US" dirty="0" smtClean="0"/>
              <a:t>Using X-ray technique Dr. Franklin showed that the molecule was so large it was  probably made up of two spirals. </a:t>
            </a:r>
          </a:p>
          <a:p>
            <a:pPr marL="1543050" lvl="2" indent="-742950">
              <a:buAutoNum type="alphaLcPeriod"/>
            </a:pPr>
            <a:r>
              <a:rPr lang="en-US" dirty="0" smtClean="0"/>
              <a:t>The structure of DNA is similar to the handrails and steps of a spiral staircase.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5</a:t>
            </a:fld>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5257800" y="1371600"/>
            <a:ext cx="3622802" cy="4352925"/>
          </a:xfrm>
          <a:prstGeom prst="rect">
            <a:avLst/>
          </a:prstGeom>
          <a:noFill/>
          <a:ln w="9525">
            <a:noFill/>
            <a:miter lim="800000"/>
            <a:headEnd/>
            <a:tailEnd/>
          </a:ln>
        </p:spPr>
      </p:pic>
      <p:sp>
        <p:nvSpPr>
          <p:cNvPr id="9" name="TextBox 8"/>
          <p:cNvSpPr txBox="1"/>
          <p:nvPr/>
        </p:nvSpPr>
        <p:spPr>
          <a:xfrm>
            <a:off x="5410200" y="1447800"/>
            <a:ext cx="3352800" cy="369332"/>
          </a:xfrm>
          <a:prstGeom prst="rect">
            <a:avLst/>
          </a:prstGeom>
          <a:solidFill>
            <a:schemeClr val="bg1"/>
          </a:solidFill>
        </p:spPr>
        <p:txBody>
          <a:bodyPr wrap="square" rtlCol="0">
            <a:spAutoFit/>
          </a:bodyPr>
          <a:lstStyle/>
          <a:p>
            <a:pPr algn="ctr"/>
            <a:r>
              <a:rPr lang="en-US" b="1" dirty="0" smtClean="0"/>
              <a:t>Rosalind Franklin</a:t>
            </a:r>
            <a:endParaRPr lang="en-US" b="1" dirty="0"/>
          </a:p>
        </p:txBody>
      </p:sp>
      <p:pic>
        <p:nvPicPr>
          <p:cNvPr id="4101" name="Picture 5"/>
          <p:cNvPicPr>
            <a:picLocks noGrp="1" noChangeAspect="1" noChangeArrowheads="1"/>
          </p:cNvPicPr>
          <p:nvPr>
            <p:ph idx="1"/>
          </p:nvPr>
        </p:nvPicPr>
        <p:blipFill>
          <a:blip r:embed="rId3" cstate="print"/>
          <a:srcRect/>
          <a:stretch>
            <a:fillRect/>
          </a:stretch>
        </p:blipFill>
        <p:spPr bwMode="auto">
          <a:xfrm>
            <a:off x="1066800" y="1371600"/>
            <a:ext cx="3371850" cy="4162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101"/>
                                        </p:tgtEl>
                                        <p:attrNameLst>
                                          <p:attrName>style.visibility</p:attrName>
                                        </p:attrNameLst>
                                      </p:cBhvr>
                                      <p:to>
                                        <p:strVal val="visible"/>
                                      </p:to>
                                    </p:set>
                                    <p:anim calcmode="lin" valueType="num">
                                      <p:cBhvr>
                                        <p:cTn id="25"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28" dur="1000" fill="hold"/>
                                        <p:tgtEl>
                                          <p:spTgt spid="4101"/>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DNA</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marL="742950" indent="-742950">
              <a:buAutoNum type="alphaUcPeriod" startAt="3"/>
            </a:pPr>
            <a:r>
              <a:rPr lang="en-US" dirty="0" smtClean="0"/>
              <a:t>DNA Model</a:t>
            </a:r>
          </a:p>
          <a:p>
            <a:pPr marL="1143000" lvl="1" indent="-742950">
              <a:buAutoNum type="arabicPeriod"/>
            </a:pPr>
            <a:r>
              <a:rPr lang="en-US" dirty="0" smtClean="0"/>
              <a:t>James Watson and Francis Crick made a model of a DNA molecule using the work of Dr. Franklin and others. </a:t>
            </a:r>
          </a:p>
          <a:p>
            <a:pPr marL="1543050" lvl="2" indent="-742950">
              <a:buAutoNum type="alphaLcPeriod"/>
            </a:pPr>
            <a:r>
              <a:rPr lang="en-US" dirty="0" smtClean="0"/>
              <a:t>Watson and Crick determined the sides (handrails of the stairs) of the DNA  molecule are made up of two twisted strands of SUGAR and PHOSPHATE molecules.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Watson and Crick </a:t>
            </a:r>
            <a:endParaRPr lang="en-US" dirty="0"/>
          </a:p>
        </p:txBody>
      </p:sp>
      <p:pic>
        <p:nvPicPr>
          <p:cNvPr id="5122" name="Picture 2"/>
          <p:cNvPicPr>
            <a:picLocks noGrp="1" noChangeAspect="1" noChangeArrowheads="1"/>
          </p:cNvPicPr>
          <p:nvPr>
            <p:ph sz="half" idx="1"/>
          </p:nvPr>
        </p:nvPicPr>
        <p:blipFill>
          <a:blip r:embed="rId2" cstate="print"/>
          <a:stretch>
            <a:fillRect/>
          </a:stretch>
        </p:blipFill>
        <p:spPr bwMode="auto">
          <a:xfrm>
            <a:off x="457200" y="1820045"/>
            <a:ext cx="4038600" cy="4086273"/>
          </a:xfrm>
          <a:prstGeom prst="rect">
            <a:avLst/>
          </a:prstGeom>
          <a:noFill/>
          <a:ln w="9525">
            <a:noFill/>
            <a:miter lim="800000"/>
            <a:headEnd/>
            <a:tailEnd/>
          </a:ln>
        </p:spPr>
      </p:pic>
      <p:sp>
        <p:nvSpPr>
          <p:cNvPr id="9" name="Content Placeholder 8"/>
          <p:cNvSpPr>
            <a:spLocks noGrp="1"/>
          </p:cNvSpPr>
          <p:nvPr>
            <p:ph sz="half" idx="2"/>
          </p:nvPr>
        </p:nvSpPr>
        <p:spPr/>
        <p:txBody>
          <a:bodyPr/>
          <a:lstStyle/>
          <a:p>
            <a:pPr marL="514350" indent="-514350">
              <a:buFont typeface="+mj-lt"/>
              <a:buAutoNum type="alphaLcPeriod"/>
            </a:pPr>
            <a:r>
              <a:rPr lang="en-US" dirty="0" smtClean="0"/>
              <a:t>James Watson and Francis Crick studied the structure of DNA</a:t>
            </a:r>
          </a:p>
          <a:p>
            <a:pPr marL="514350" indent="-514350">
              <a:buFont typeface="+mj-lt"/>
              <a:buAutoNum type="alphaLcPeriod"/>
            </a:pPr>
            <a:r>
              <a:rPr lang="en-US" dirty="0" smtClean="0"/>
              <a:t>Watson, Crick, Franklin video with Journal Entry!</a:t>
            </a:r>
          </a:p>
          <a:p>
            <a:pPr marL="514350" indent="-514350">
              <a:buFont typeface="+mj-lt"/>
              <a:buAutoNum type="alphaLcPeriod"/>
            </a:pPr>
            <a:r>
              <a:rPr lang="en-US" dirty="0" smtClean="0"/>
              <a:t>Do not copy!!!</a:t>
            </a:r>
          </a:p>
          <a:p>
            <a:pPr>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a:t>
            </a:r>
            <a:endParaRPr lang="en-US" dirty="0"/>
          </a:p>
        </p:txBody>
      </p:sp>
      <p:sp>
        <p:nvSpPr>
          <p:cNvPr id="3" name="Content Placeholder 2"/>
          <p:cNvSpPr>
            <a:spLocks noGrp="1"/>
          </p:cNvSpPr>
          <p:nvPr>
            <p:ph sz="half" idx="1"/>
          </p:nvPr>
        </p:nvSpPr>
        <p:spPr>
          <a:xfrm>
            <a:off x="457200" y="1219200"/>
            <a:ext cx="8458200" cy="1905001"/>
          </a:xfrm>
        </p:spPr>
        <p:txBody>
          <a:bodyPr>
            <a:normAutofit/>
          </a:bodyPr>
          <a:lstStyle/>
          <a:p>
            <a:pPr marL="742950" indent="-742950">
              <a:buNone/>
            </a:pPr>
            <a:r>
              <a:rPr lang="en-US" dirty="0" smtClean="0"/>
              <a:t>C (DNA Model) -1 (Watson and Crick Model)</a:t>
            </a:r>
          </a:p>
          <a:p>
            <a:pPr marL="742950" indent="-742950">
              <a:buAutoNum type="alphaLcPeriod" startAt="2"/>
            </a:pPr>
            <a:r>
              <a:rPr lang="en-US" dirty="0" smtClean="0"/>
              <a:t>The “stairs” that hold the two sugar phosphate strands (hand rails) apart are made up of molecules called nitrogen bases. </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8</a:t>
            </a:fld>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914400" y="3210338"/>
            <a:ext cx="7467600" cy="3647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iterate type="lt">
                                    <p:tmPct val="0"/>
                                  </p:iterate>
                                  <p:childTnLst>
                                    <p:set>
                                      <p:cBhvr>
                                        <p:cTn id="22" dur="1" fill="hold">
                                          <p:stCondLst>
                                            <p:cond delay="0"/>
                                          </p:stCondLst>
                                        </p:cTn>
                                        <p:tgtEl>
                                          <p:spTgt spid="1026"/>
                                        </p:tgtEl>
                                        <p:attrNameLst>
                                          <p:attrName>style.visibility</p:attrName>
                                        </p:attrNameLst>
                                      </p:cBhvr>
                                      <p:to>
                                        <p:strVal val="visible"/>
                                      </p:to>
                                    </p:set>
                                    <p:anim from="(-#ppt_w/2)" to="(#ppt_x)" calcmode="lin" valueType="num">
                                      <p:cBhvr>
                                        <p:cTn id="23" dur="600" fill="hold">
                                          <p:stCondLst>
                                            <p:cond delay="0"/>
                                          </p:stCondLst>
                                        </p:cTn>
                                        <p:tgtEl>
                                          <p:spTgt spid="1026"/>
                                        </p:tgtEl>
                                        <p:attrNameLst>
                                          <p:attrName>ppt_x</p:attrName>
                                        </p:attrNameLst>
                                      </p:cBhvr>
                                    </p:anim>
                                    <p:anim from="0" to="-1.0" calcmode="lin" valueType="num">
                                      <p:cBhvr>
                                        <p:cTn id="24" dur="200" decel="50000" autoRev="1" fill="hold">
                                          <p:stCondLst>
                                            <p:cond delay="600"/>
                                          </p:stCondLst>
                                        </p:cTn>
                                        <p:tgtEl>
                                          <p:spTgt spid="1026"/>
                                        </p:tgtEl>
                                        <p:attrNameLst>
                                          <p:attrName>xshear</p:attrName>
                                        </p:attrNameLst>
                                      </p:cBhvr>
                                    </p:anim>
                                    <p:animScale>
                                      <p:cBhvr>
                                        <p:cTn id="25" dur="200" decel="100000" autoRev="1" fill="hold">
                                          <p:stCondLst>
                                            <p:cond delay="600"/>
                                          </p:stCondLst>
                                        </p:cTn>
                                        <p:tgtEl>
                                          <p:spTgt spid="1026"/>
                                        </p:tgtEl>
                                      </p:cBhvr>
                                      <p:from x="100000" y="100000"/>
                                      <p:to x="80000" y="100000"/>
                                    </p:animScale>
                                    <p:anim by="(#ppt_h/3+#ppt_w*0.1)" calcmode="lin" valueType="num">
                                      <p:cBhvr additive="sum">
                                        <p:cTn id="26" dur="200" decel="100000" autoRev="1" fill="hold">
                                          <p:stCondLst>
                                            <p:cond delay="600"/>
                                          </p:stCondLst>
                                        </p:cTn>
                                        <p:tgtEl>
                                          <p:spTgt spid="1026"/>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iterate type="lt">
                                    <p:tmPct val="0"/>
                                  </p:iterate>
                                  <p:childTnLst>
                                    <p:animScale>
                                      <p:cBhvr>
                                        <p:cTn id="30"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a:t>
            </a:r>
            <a:endParaRPr lang="en-US" dirty="0"/>
          </a:p>
        </p:txBody>
      </p:sp>
      <p:sp>
        <p:nvSpPr>
          <p:cNvPr id="3" name="Content Placeholder 2"/>
          <p:cNvSpPr>
            <a:spLocks noGrp="1"/>
          </p:cNvSpPr>
          <p:nvPr>
            <p:ph sz="half" idx="1"/>
          </p:nvPr>
        </p:nvSpPr>
        <p:spPr>
          <a:xfrm>
            <a:off x="152400" y="1600200"/>
            <a:ext cx="4191000" cy="4495799"/>
          </a:xfrm>
        </p:spPr>
        <p:txBody>
          <a:bodyPr>
            <a:noAutofit/>
          </a:bodyPr>
          <a:lstStyle/>
          <a:p>
            <a:pPr marL="742950" indent="-742950">
              <a:buAutoNum type="arabicPeriod" startAt="2"/>
            </a:pPr>
            <a:r>
              <a:rPr lang="en-US" sz="2400" dirty="0" smtClean="0"/>
              <a:t>Four types of Nitrogen Bases in DNA</a:t>
            </a:r>
          </a:p>
          <a:p>
            <a:pPr marL="1143000" lvl="1" indent="-742950">
              <a:buAutoNum type="alphaLcPeriod"/>
            </a:pPr>
            <a:r>
              <a:rPr lang="en-US" dirty="0" smtClean="0"/>
              <a:t>Adenine (represented with an A)</a:t>
            </a:r>
          </a:p>
          <a:p>
            <a:pPr marL="1143000" lvl="1" indent="-742950">
              <a:buAutoNum type="alphaLcPeriod"/>
            </a:pPr>
            <a:r>
              <a:rPr lang="en-US" dirty="0" smtClean="0"/>
              <a:t>Guanine (represented with a G)</a:t>
            </a:r>
          </a:p>
          <a:p>
            <a:pPr marL="1143000" lvl="1" indent="-742950">
              <a:buAutoNum type="alphaLcPeriod"/>
            </a:pPr>
            <a:r>
              <a:rPr lang="en-US" dirty="0" smtClean="0"/>
              <a:t>Cytosine (represented with a C)</a:t>
            </a:r>
          </a:p>
          <a:p>
            <a:pPr marL="1143000" lvl="1" indent="-742950">
              <a:buAutoNum type="alphaLcPeriod"/>
            </a:pPr>
            <a:r>
              <a:rPr lang="en-US" dirty="0" smtClean="0"/>
              <a:t>Thymine (represented with a T)</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4794BE-3ABA-47D7-B493-F762948879AE}" type="slidenum">
              <a:rPr lang="en-US" smtClean="0"/>
              <a:pPr/>
              <a:t>9</a:t>
            </a:fld>
            <a:endParaRPr lang="en-US" dirty="0"/>
          </a:p>
        </p:txBody>
      </p:sp>
      <p:pic>
        <p:nvPicPr>
          <p:cNvPr id="8" name="Understanding DNA.asf">
            <a:hlinkClick r:id="" action="ppaction://media"/>
          </p:cNvPr>
          <p:cNvPicPr>
            <a:picLocks noRot="1" noChangeAspect="1"/>
          </p:cNvPicPr>
          <p:nvPr>
            <a:videoFile r:link="rId1"/>
          </p:nvPr>
        </p:nvPicPr>
        <p:blipFill>
          <a:blip r:embed="rId3" cstate="print"/>
          <a:stretch>
            <a:fillRect/>
          </a:stretch>
        </p:blipFill>
        <p:spPr>
          <a:xfrm>
            <a:off x="4572000" y="1600200"/>
            <a:ext cx="4368800" cy="4572000"/>
          </a:xfrm>
          <a:prstGeom prst="rect">
            <a:avLst/>
          </a:prstGeom>
        </p:spPr>
      </p:pic>
      <p:sp>
        <p:nvSpPr>
          <p:cNvPr id="9" name="Content Placeholder 8"/>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3">
                                            <p:txEl>
                                              <p:pRg st="2" end="2"/>
                                            </p:txEl>
                                          </p:spTgt>
                                        </p:tgtEl>
                                        <p:attrNameLst>
                                          <p:attrName>ppt_x</p:attrName>
                                        </p:attrNameLst>
                                      </p:cBhvr>
                                    </p:anim>
                                    <p:anim from="0" to="-1.0" calcmode="lin" valueType="num">
                                      <p:cBhvr>
                                        <p:cTn id="24" dur="200" decel="50000" autoRev="1" fill="hold">
                                          <p:stCondLst>
                                            <p:cond delay="600"/>
                                          </p:stCondLst>
                                        </p:cTn>
                                        <p:tgtEl>
                                          <p:spTgt spid="3">
                                            <p:txEl>
                                              <p:pRg st="2" end="2"/>
                                            </p:txEl>
                                          </p:spTgt>
                                        </p:tgtEl>
                                        <p:attrNameLst>
                                          <p:attrName>xshear</p:attrName>
                                        </p:attrNameLst>
                                      </p:cBhvr>
                                    </p:anim>
                                    <p:animScale>
                                      <p:cBhvr>
                                        <p:cTn id="25" dur="200" decel="100000" autoRev="1" fill="hold">
                                          <p:stCondLst>
                                            <p:cond delay="600"/>
                                          </p:stCondLst>
                                        </p:cTn>
                                        <p:tgtEl>
                                          <p:spTgt spid="3">
                                            <p:txEl>
                                              <p:pRg st="2" end="2"/>
                                            </p:txEl>
                                          </p:spTgt>
                                        </p:tgtEl>
                                      </p:cBhvr>
                                      <p:from x="100000" y="100000"/>
                                      <p:to x="80000" y="100000"/>
                                    </p:animScale>
                                    <p:anim by="(#ppt_h/3+#ppt_w*0.1)" calcmode="lin" valueType="num">
                                      <p:cBhvr additive="sum">
                                        <p:cTn id="26"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3">
                                            <p:txEl>
                                              <p:pRg st="4" end="4"/>
                                            </p:txEl>
                                          </p:spTgt>
                                        </p:tgtEl>
                                        <p:attrNameLst>
                                          <p:attrName>ppt_x</p:attrName>
                                        </p:attrNameLst>
                                      </p:cBhvr>
                                    </p:anim>
                                    <p:anim from="0" to="-1.0" calcmode="lin" valueType="num">
                                      <p:cBhvr>
                                        <p:cTn id="40" dur="200" decel="50000" autoRev="1" fill="hold">
                                          <p:stCondLst>
                                            <p:cond delay="600"/>
                                          </p:stCondLst>
                                        </p:cTn>
                                        <p:tgtEl>
                                          <p:spTgt spid="3">
                                            <p:txEl>
                                              <p:pRg st="4" end="4"/>
                                            </p:txEl>
                                          </p:spTgt>
                                        </p:tgtEl>
                                        <p:attrNameLst>
                                          <p:attrName>xshear</p:attrName>
                                        </p:attrNameLst>
                                      </p:cBhvr>
                                    </p:anim>
                                    <p:animScale>
                                      <p:cBhvr>
                                        <p:cTn id="41" dur="200" decel="100000" autoRev="1" fill="hold">
                                          <p:stCondLst>
                                            <p:cond delay="600"/>
                                          </p:stCondLst>
                                        </p:cTn>
                                        <p:tgtEl>
                                          <p:spTgt spid="3">
                                            <p:txEl>
                                              <p:pRg st="4" end="4"/>
                                            </p:txEl>
                                          </p:spTgt>
                                        </p:tgtEl>
                                      </p:cBhvr>
                                      <p:from x="100000" y="100000"/>
                                      <p:to x="80000" y="100000"/>
                                    </p:animScale>
                                    <p:anim by="(#ppt_h/3+#ppt_w*0.1)" calcmode="lin" valueType="num">
                                      <p:cBhvr additive="sum">
                                        <p:cTn id="42" dur="200" decel="100000" autoRev="1" fill="hold">
                                          <p:stCondLst>
                                            <p:cond delay="600"/>
                                          </p:stCondLst>
                                        </p:cTn>
                                        <p:tgtEl>
                                          <p:spTgt spid="3">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2" presetClass="mediacall" presetSubtype="0" fill="hold" nodeType="clickEffect">
                                  <p:stCondLst>
                                    <p:cond delay="0"/>
                                  </p:stCondLst>
                                  <p:childTnLst>
                                    <p:cmd type="call" cmd="togglePause">
                                      <p:cBhvr>
                                        <p:cTn id="47" dur="1" fill="hold"/>
                                        <p:tgtEl>
                                          <p:spTgt spid="8"/>
                                        </p:tgtEl>
                                      </p:cBhvr>
                                    </p:cmd>
                                  </p:childTnLst>
                                </p:cTn>
                              </p:par>
                            </p:childTnLst>
                          </p:cTn>
                        </p:par>
                      </p:childTnLst>
                    </p:cTn>
                  </p:par>
                </p:childTnLst>
              </p:cTn>
              <p:nextCondLst>
                <p:cond evt="onClick" delay="0">
                  <p:tgtEl>
                    <p:spTgt spid="8"/>
                  </p:tgtEl>
                </p:cond>
              </p:nextCondLst>
            </p:seq>
            <p:video>
              <p:cMediaNode>
                <p:cTn id="4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3" grpId="0" uiExpand="1" build="p"/>
    </p:bldLst>
  </p:timing>
</p:sld>
</file>

<file path=ppt/theme/theme1.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A9D03E-B9CF-4C44-91D8-87177AF7B0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241</TotalTime>
  <Words>1209</Words>
  <Application>Microsoft Office PowerPoint</Application>
  <PresentationFormat>On-screen Show (4:3)</PresentationFormat>
  <Paragraphs>152</Paragraphs>
  <Slides>26</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Comic Sans MS</vt:lpstr>
      <vt:lpstr>Lucida Calligraphy</vt:lpstr>
      <vt:lpstr>CSC</vt:lpstr>
      <vt:lpstr>PowerPoint Presentation</vt:lpstr>
      <vt:lpstr>DNA</vt:lpstr>
      <vt:lpstr>DNA</vt:lpstr>
      <vt:lpstr>DNA</vt:lpstr>
      <vt:lpstr>DNA</vt:lpstr>
      <vt:lpstr>DNA</vt:lpstr>
      <vt:lpstr>Watson and Crick </vt:lpstr>
      <vt:lpstr>DNA</vt:lpstr>
      <vt:lpstr>DNA</vt:lpstr>
      <vt:lpstr>DNA</vt:lpstr>
      <vt:lpstr>DNA</vt:lpstr>
      <vt:lpstr>DNA</vt:lpstr>
      <vt:lpstr>DNA</vt:lpstr>
      <vt:lpstr>DNA</vt:lpstr>
      <vt:lpstr>DNA</vt:lpstr>
      <vt:lpstr>DNA</vt:lpstr>
      <vt:lpstr>PowerPoint Presentation</vt:lpstr>
      <vt:lpstr>RNA</vt:lpstr>
      <vt:lpstr>RNA</vt:lpstr>
      <vt:lpstr>RNA</vt:lpstr>
      <vt:lpstr>RNA</vt:lpstr>
      <vt:lpstr>DNA and RNA</vt:lpstr>
      <vt:lpstr>Mutations</vt:lpstr>
      <vt:lpstr>Mutations</vt:lpstr>
      <vt:lpstr>Mutations</vt:lpstr>
      <vt:lpstr>Mutations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Section 3 7th Grade Life Science Minersville Area Jr./Sr. High School Mr. Motuk</dc:title>
  <dc:creator>JMotuk</dc:creator>
  <cp:lastModifiedBy>Mom</cp:lastModifiedBy>
  <cp:revision>12</cp:revision>
  <dcterms:created xsi:type="dcterms:W3CDTF">2011-02-14T16:27:32Z</dcterms:created>
  <dcterms:modified xsi:type="dcterms:W3CDTF">2014-11-17T01:39:18Z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TC300078089990</vt:lpwstr>
  </property>
</Properties>
</file>