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9" r:id="rId4"/>
    <p:sldId id="270" r:id="rId5"/>
    <p:sldId id="258" r:id="rId6"/>
    <p:sldId id="271" r:id="rId7"/>
    <p:sldId id="259" r:id="rId8"/>
    <p:sldId id="272" r:id="rId9"/>
    <p:sldId id="261" r:id="rId10"/>
    <p:sldId id="262" r:id="rId11"/>
    <p:sldId id="273" r:id="rId12"/>
    <p:sldId id="265" r:id="rId13"/>
    <p:sldId id="275" r:id="rId14"/>
    <p:sldId id="267" r:id="rId15"/>
    <p:sldId id="264" r:id="rId16"/>
    <p:sldId id="26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1101C-766B-4483-A13A-BB0577F32A4E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78168-77C9-4F01-BF85-8A2DE9D52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6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8168-77C9-4F01-BF85-8A2DE9D52A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DD70-A7FC-4600-A920-BEACE1B7EE2A}" type="datetime1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6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5E15-A125-442A-BBE1-7A505BC599B7}" type="datetime1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BB0D-8A34-40A5-A9FC-174758095242}" type="datetime1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2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3AB-353C-48C1-81AE-41B13679E763}" type="datetime1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4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8A80-0ED5-4C76-8B1A-0F185FB25BE6}" type="datetime1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7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CC5A-5749-4472-8478-45556BB22995}" type="datetime1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5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4C34-8833-450D-BBA3-82B91687E564}" type="datetime1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6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452B-B871-441F-B367-DA075BB2632A}" type="datetime1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0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8CF7-24F3-491D-8199-8C68232CF10D}" type="datetime1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5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D85-43A8-427E-B454-B738F4775897}" type="datetime1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5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ADFC-C1C7-484E-B6F9-0B68376DC0C8}" type="datetime1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0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D8A11-9B4E-4D2D-A455-FB8C26771067}" type="datetime1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8B4C-F00C-4F63-98AA-315020B78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8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Functions of Our </a:t>
            </a:r>
            <a:r>
              <a:rPr lang="en-US" smtClean="0"/>
              <a:t>Organ </a:t>
            </a:r>
            <a:r>
              <a:rPr lang="en-US" smtClean="0"/>
              <a:t>Systems</a:t>
            </a:r>
            <a:r>
              <a:rPr lang="en-US" sz="4400" smtClean="0"/>
              <a:t> (Part 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are the functions of each individual organ system?</a:t>
            </a:r>
          </a:p>
          <a:p>
            <a:r>
              <a:rPr lang="en-US" dirty="0" smtClean="0"/>
              <a:t>How do the functions of organ systems interact?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S7L2eExplain the purpose of the major organ system in the human body (</a:t>
            </a:r>
            <a:r>
              <a:rPr lang="en-US" dirty="0" err="1" smtClean="0"/>
              <a:t>i.e</a:t>
            </a:r>
            <a:r>
              <a:rPr lang="en-US" dirty="0" smtClean="0"/>
              <a:t> digestion, respiration, reproduction, circulation, excretion, movement, control, and coordination, and for protection from disease)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1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Nutrition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Six kinds of nutrients are available in food</a:t>
            </a:r>
          </a:p>
          <a:p>
            <a:pPr lvl="2"/>
            <a:r>
              <a:rPr lang="en-US" dirty="0" smtClean="0"/>
              <a:t>Proteins, carbohydrates, fats, vitamins, minerals and water</a:t>
            </a:r>
          </a:p>
          <a:p>
            <a:pPr lvl="2"/>
            <a:r>
              <a:rPr lang="en-US" dirty="0" smtClean="0"/>
              <a:t>Organic nutrients all contain carbon</a:t>
            </a:r>
          </a:p>
          <a:p>
            <a:pPr lvl="3"/>
            <a:r>
              <a:rPr lang="en-US" dirty="0" smtClean="0"/>
              <a:t>They are proteins, carbohydrates, and fats</a:t>
            </a:r>
          </a:p>
          <a:p>
            <a:pPr lvl="2"/>
            <a:r>
              <a:rPr lang="en-US" dirty="0" smtClean="0"/>
              <a:t>Inorganic nutrients do not contain carbon</a:t>
            </a:r>
          </a:p>
          <a:p>
            <a:pPr lvl="3"/>
            <a:r>
              <a:rPr lang="en-US" dirty="0" smtClean="0"/>
              <a:t>They are vitamins, minerals and water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Food</a:t>
            </a:r>
            <a:r>
              <a:rPr lang="en-US" dirty="0" smtClean="0"/>
              <a:t>s containing proteins, carbohydrates, and fats need to be broken or </a:t>
            </a:r>
            <a:r>
              <a:rPr lang="en-US" dirty="0" smtClean="0">
                <a:solidFill>
                  <a:srgbClr val="FF0000"/>
                </a:solidFill>
              </a:rPr>
              <a:t>digested</a:t>
            </a:r>
            <a:r>
              <a:rPr lang="en-US" dirty="0" smtClean="0"/>
              <a:t> before the body can use them</a:t>
            </a:r>
          </a:p>
          <a:p>
            <a:pPr lvl="1"/>
            <a:r>
              <a:rPr lang="en-US" dirty="0" smtClean="0"/>
              <a:t>Water, vitamins, and minerals </a:t>
            </a:r>
            <a:r>
              <a:rPr lang="en-US" dirty="0" smtClean="0">
                <a:solidFill>
                  <a:srgbClr val="FF0000"/>
                </a:solidFill>
              </a:rPr>
              <a:t>don’t require digestion</a:t>
            </a:r>
            <a:r>
              <a:rPr lang="en-US" dirty="0" smtClean="0"/>
              <a:t> and are absorbed directly into the bloodstream.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324" y="2743200"/>
            <a:ext cx="320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Digestion starts with the mouth.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437" y="350502"/>
            <a:ext cx="4333008" cy="585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4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41" y="1847850"/>
            <a:ext cx="7027718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Eliminates wastes </a:t>
            </a:r>
            <a:r>
              <a:rPr lang="en-US" dirty="0" smtClean="0"/>
              <a:t>so the body can remain healthy</a:t>
            </a:r>
          </a:p>
          <a:p>
            <a:pPr lvl="1"/>
            <a:r>
              <a:rPr lang="en-US" dirty="0" smtClean="0"/>
              <a:t>Kidneys </a:t>
            </a:r>
            <a:r>
              <a:rPr lang="en-US" dirty="0" smtClean="0">
                <a:solidFill>
                  <a:srgbClr val="FF0000"/>
                </a:solidFill>
              </a:rPr>
              <a:t>filter blood </a:t>
            </a:r>
            <a:r>
              <a:rPr lang="en-US" dirty="0" smtClean="0"/>
              <a:t>through nephrons.  Nephrons </a:t>
            </a:r>
            <a:r>
              <a:rPr lang="en-US" dirty="0" smtClean="0">
                <a:solidFill>
                  <a:srgbClr val="FF0000"/>
                </a:solidFill>
              </a:rPr>
              <a:t>remove toxic or harmful substances </a:t>
            </a:r>
            <a:r>
              <a:rPr lang="en-US" dirty="0" smtClean="0"/>
              <a:t>from the body</a:t>
            </a:r>
          </a:p>
          <a:p>
            <a:pPr lvl="1"/>
            <a:r>
              <a:rPr lang="en-US" dirty="0" smtClean="0"/>
              <a:t>Excretion</a:t>
            </a:r>
          </a:p>
          <a:p>
            <a:r>
              <a:rPr lang="en-US" dirty="0" smtClean="0"/>
              <a:t>Major organs: kidneys, nephron, utterers, bladder, urethra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284" y="633453"/>
            <a:ext cx="4152900" cy="535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9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57" y="3220530"/>
            <a:ext cx="3816427" cy="3493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772" y="535900"/>
            <a:ext cx="5523455" cy="2828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79" y="1646238"/>
            <a:ext cx="5430066" cy="403809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54706" y="6158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	</a:t>
            </a:r>
            <a:r>
              <a:rPr lang="en-US" dirty="0"/>
              <a:t> </a:t>
            </a:r>
            <a:r>
              <a:rPr lang="en-US" dirty="0" smtClean="0"/>
              <a:t>        Nephron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9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</a:t>
            </a:r>
            <a:r>
              <a:rPr lang="en-US" dirty="0" smtClean="0">
                <a:solidFill>
                  <a:srgbClr val="FF0000"/>
                </a:solidFill>
              </a:rPr>
              <a:t>chemicals (hormones) to control </a:t>
            </a:r>
            <a:r>
              <a:rPr lang="en-US" dirty="0" smtClean="0"/>
              <a:t>many systems in the body</a:t>
            </a:r>
          </a:p>
          <a:p>
            <a:r>
              <a:rPr lang="en-US" dirty="0" smtClean="0"/>
              <a:t>Enables many parts of the body to respond immediately in a fearful situation by adrenal glands production of adrenaline</a:t>
            </a:r>
          </a:p>
          <a:p>
            <a:r>
              <a:rPr lang="en-US" dirty="0" smtClean="0"/>
              <a:t>Major Organs: glands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14</a:t>
            </a:fld>
            <a:endParaRPr lang="en-US" dirty="0"/>
          </a:p>
        </p:txBody>
      </p:sp>
      <p:pic>
        <p:nvPicPr>
          <p:cNvPr id="5124" name="Picture 4" descr="http://www.thepigsite.com/pighealth/contents/Fig1-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9"/>
          <a:stretch/>
        </p:blipFill>
        <p:spPr bwMode="auto">
          <a:xfrm>
            <a:off x="5591175" y="3221240"/>
            <a:ext cx="4733925" cy="25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1748"/>
          <a:stretch/>
        </p:blipFill>
        <p:spPr>
          <a:xfrm>
            <a:off x="838200" y="3694401"/>
            <a:ext cx="2800350" cy="29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5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Lymphatic System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66609" cy="4351338"/>
          </a:xfrm>
        </p:spPr>
        <p:txBody>
          <a:bodyPr/>
          <a:lstStyle/>
          <a:p>
            <a:r>
              <a:rPr lang="en-US" dirty="0" smtClean="0"/>
              <a:t>Helps protect the body from infection and disease </a:t>
            </a:r>
          </a:p>
          <a:p>
            <a:pPr lvl="1"/>
            <a:r>
              <a:rPr lang="en-US" dirty="0" smtClean="0"/>
              <a:t>Returns collects and returns excess fluids back to the circulatory system</a:t>
            </a:r>
          </a:p>
          <a:p>
            <a:pPr lvl="1"/>
            <a:r>
              <a:rPr lang="en-US" dirty="0" smtClean="0"/>
              <a:t>Uses lymphocytes a type of white blood cell to fight infection</a:t>
            </a:r>
          </a:p>
          <a:p>
            <a:pPr lvl="1"/>
            <a:r>
              <a:rPr lang="en-US" dirty="0" smtClean="0"/>
              <a:t>Major Organs: lymph nodes, thymus, spleen, tonsils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15</a:t>
            </a:fld>
            <a:endParaRPr lang="en-US"/>
          </a:p>
        </p:txBody>
      </p:sp>
      <p:pic>
        <p:nvPicPr>
          <p:cNvPr id="6146" name="Picture 2" descr="http://www.mayoclinic.org/%7E/media/kcms/gbs/patient%20consumer/images/2013/11/15/17/42/ds00186_%20ds00350_%20ds00351_%20my00828_%20my01271_im04253_mcdc7_lymphatic_systemthu_jpg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809" y="1870076"/>
            <a:ext cx="4224638" cy="31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64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organ, tissue, or cell that prevents pathogen form entering or surviving in the body is part of the immune system</a:t>
            </a:r>
          </a:p>
          <a:p>
            <a:pPr lvl="1"/>
            <a:r>
              <a:rPr lang="en-US" dirty="0" smtClean="0"/>
              <a:t>Fights pathogens that the body is exposed to every day</a:t>
            </a:r>
          </a:p>
          <a:p>
            <a:pPr lvl="1"/>
            <a:r>
              <a:rPr lang="en-US" dirty="0" smtClean="0"/>
              <a:t>Uses specialized blood cells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626" y="3148976"/>
            <a:ext cx="3950956" cy="2970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651" y="3652902"/>
            <a:ext cx="3517697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13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3650" y="1709696"/>
            <a:ext cx="52215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1. An immune system cell known as a macrophage displays pieces of a </a:t>
            </a:r>
            <a:r>
              <a:rPr lang="en-US" sz="1400" dirty="0" smtClean="0">
                <a:solidFill>
                  <a:srgbClr val="FF0000"/>
                </a:solidFill>
              </a:rPr>
              <a:t>pathogen</a:t>
            </a:r>
            <a:r>
              <a:rPr lang="en-US" sz="1400" dirty="0" smtClean="0"/>
              <a:t> on its surface for other immune cells to notice. These pieces are called </a:t>
            </a:r>
            <a:r>
              <a:rPr lang="en-US" sz="1400" dirty="0" smtClean="0">
                <a:solidFill>
                  <a:srgbClr val="FF0000"/>
                </a:solidFill>
              </a:rPr>
              <a:t>antigens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2. The </a:t>
            </a:r>
            <a:r>
              <a:rPr lang="en-US" sz="1400" dirty="0" smtClean="0">
                <a:solidFill>
                  <a:srgbClr val="FF0000"/>
                </a:solidFill>
              </a:rPr>
              <a:t>antigens</a:t>
            </a:r>
            <a:r>
              <a:rPr lang="en-US" sz="1400" dirty="0" smtClean="0"/>
              <a:t> on the outside of the macrophage </a:t>
            </a:r>
            <a:r>
              <a:rPr lang="en-US" sz="1400" dirty="0" smtClean="0">
                <a:solidFill>
                  <a:srgbClr val="FF0000"/>
                </a:solidFill>
              </a:rPr>
              <a:t>activate</a:t>
            </a:r>
            <a:r>
              <a:rPr lang="en-US" sz="1400" dirty="0" smtClean="0"/>
              <a:t> special cells called </a:t>
            </a:r>
            <a:r>
              <a:rPr lang="en-US" sz="1400" dirty="0" smtClean="0">
                <a:solidFill>
                  <a:srgbClr val="FF0000"/>
                </a:solidFill>
              </a:rPr>
              <a:t>helper T Cells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3. </a:t>
            </a:r>
            <a:r>
              <a:rPr lang="en-US" sz="1400" dirty="0" smtClean="0">
                <a:solidFill>
                  <a:srgbClr val="FF0000"/>
                </a:solidFill>
              </a:rPr>
              <a:t>Helper T Cell divide as fast </a:t>
            </a:r>
            <a:r>
              <a:rPr lang="en-US" sz="1400" dirty="0" smtClean="0"/>
              <a:t>as they can to make more Helper T Cells.</a:t>
            </a:r>
          </a:p>
          <a:p>
            <a:r>
              <a:rPr lang="en-US" sz="1400" dirty="0" smtClean="0"/>
              <a:t>4. The </a:t>
            </a:r>
            <a:r>
              <a:rPr lang="en-US" sz="1400" dirty="0" smtClean="0">
                <a:solidFill>
                  <a:srgbClr val="FF0000"/>
                </a:solidFill>
              </a:rPr>
              <a:t>helper T cells send word </a:t>
            </a:r>
            <a:r>
              <a:rPr lang="en-US" sz="1400" dirty="0" smtClean="0"/>
              <a:t>to another kind of T cell called </a:t>
            </a:r>
            <a:r>
              <a:rPr lang="en-US" sz="1400" dirty="0" smtClean="0">
                <a:solidFill>
                  <a:srgbClr val="FF0000"/>
                </a:solidFill>
              </a:rPr>
              <a:t>a killer T Cell </a:t>
            </a:r>
            <a:r>
              <a:rPr lang="en-US" sz="1400" dirty="0" smtClean="0"/>
              <a:t>which kills cells that have been infected by the pathogen. They recognize an infected cell because infected cells place antigens on its surface.</a:t>
            </a:r>
          </a:p>
          <a:p>
            <a:r>
              <a:rPr lang="en-US" sz="1400" dirty="0" smtClean="0"/>
              <a:t>5</a:t>
            </a:r>
            <a:r>
              <a:rPr lang="en-US" sz="1400" dirty="0" smtClean="0">
                <a:solidFill>
                  <a:srgbClr val="FF0000"/>
                </a:solidFill>
              </a:rPr>
              <a:t>. Helper T Cells </a:t>
            </a:r>
            <a:r>
              <a:rPr lang="en-US" sz="1400" dirty="0" smtClean="0"/>
              <a:t>also </a:t>
            </a:r>
            <a:r>
              <a:rPr lang="en-US" sz="1400" dirty="0" smtClean="0">
                <a:solidFill>
                  <a:srgbClr val="FF0000"/>
                </a:solidFill>
              </a:rPr>
              <a:t>activate B cells</a:t>
            </a:r>
            <a:r>
              <a:rPr lang="en-US" sz="1400" dirty="0" smtClean="0"/>
              <a:t>. The B cells then make millions of </a:t>
            </a:r>
            <a:r>
              <a:rPr lang="en-US" sz="1400" dirty="0" smtClean="0">
                <a:solidFill>
                  <a:srgbClr val="FF0000"/>
                </a:solidFill>
              </a:rPr>
              <a:t>antibodies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6. The </a:t>
            </a:r>
            <a:r>
              <a:rPr lang="en-US" sz="1400" dirty="0" smtClean="0">
                <a:solidFill>
                  <a:srgbClr val="FF0000"/>
                </a:solidFill>
              </a:rPr>
              <a:t>antibodies cling </a:t>
            </a:r>
            <a:r>
              <a:rPr lang="en-US" sz="1400" dirty="0" smtClean="0"/>
              <a:t>to many of the </a:t>
            </a:r>
            <a:r>
              <a:rPr lang="en-US" sz="1400" dirty="0" smtClean="0">
                <a:solidFill>
                  <a:srgbClr val="FF0000"/>
                </a:solidFill>
              </a:rPr>
              <a:t>bacteria</a:t>
            </a:r>
            <a:r>
              <a:rPr lang="en-US" sz="1400" dirty="0" smtClean="0"/>
              <a:t>. The antibodies also act as markers. Once a bacterium has an antibody attached to it, all kinds of immune cells and proteins swarm to attack the pathogens.</a:t>
            </a:r>
          </a:p>
          <a:p>
            <a:r>
              <a:rPr lang="en-US" sz="1400" dirty="0" smtClean="0"/>
              <a:t>7. Special </a:t>
            </a:r>
            <a:r>
              <a:rPr lang="en-US" sz="1400" dirty="0" smtClean="0">
                <a:solidFill>
                  <a:srgbClr val="FF0000"/>
                </a:solidFill>
              </a:rPr>
              <a:t>proteins</a:t>
            </a:r>
            <a:r>
              <a:rPr lang="en-US" sz="1400" dirty="0" smtClean="0"/>
              <a:t> attach themselves to the antibodies stuck on pathogens. Then they </a:t>
            </a:r>
            <a:r>
              <a:rPr lang="en-US" sz="1400" dirty="0" smtClean="0">
                <a:solidFill>
                  <a:srgbClr val="FF0000"/>
                </a:solidFill>
              </a:rPr>
              <a:t>punch holes </a:t>
            </a:r>
            <a:r>
              <a:rPr lang="en-US" sz="1400" dirty="0" smtClean="0"/>
              <a:t>in the sides of the </a:t>
            </a:r>
            <a:r>
              <a:rPr lang="en-US" sz="1400" dirty="0" smtClean="0">
                <a:solidFill>
                  <a:srgbClr val="FF0000"/>
                </a:solidFill>
              </a:rPr>
              <a:t>pathogens, destroying them.</a:t>
            </a:r>
          </a:p>
          <a:p>
            <a:r>
              <a:rPr lang="en-US" sz="1400" dirty="0" smtClean="0"/>
              <a:t>8.  </a:t>
            </a:r>
            <a:r>
              <a:rPr lang="en-US" sz="1400" dirty="0" smtClean="0">
                <a:solidFill>
                  <a:srgbClr val="FF0000"/>
                </a:solidFill>
              </a:rPr>
              <a:t>Macrophages engulf </a:t>
            </a:r>
            <a:r>
              <a:rPr lang="en-US" sz="1400" dirty="0" smtClean="0"/>
              <a:t>pathogens.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423" y="1319645"/>
            <a:ext cx="5524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5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body’s framework</a:t>
            </a:r>
          </a:p>
          <a:p>
            <a:pPr lvl="1"/>
            <a:r>
              <a:rPr lang="en-US" dirty="0" smtClean="0"/>
              <a:t>Gives </a:t>
            </a:r>
            <a:r>
              <a:rPr lang="en-US" dirty="0" smtClean="0">
                <a:solidFill>
                  <a:srgbClr val="FF0000"/>
                </a:solidFill>
              </a:rPr>
              <a:t>shape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support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Protects</a:t>
            </a:r>
            <a:r>
              <a:rPr lang="en-US" dirty="0" smtClean="0"/>
              <a:t> internal organs</a:t>
            </a:r>
          </a:p>
          <a:p>
            <a:pPr lvl="2"/>
            <a:r>
              <a:rPr lang="en-US" dirty="0" smtClean="0"/>
              <a:t>Skull protects brain, ribs protect heart and lungs</a:t>
            </a:r>
          </a:p>
          <a:p>
            <a:pPr lvl="1"/>
            <a:r>
              <a:rPr lang="en-US" dirty="0" smtClean="0"/>
              <a:t>Major muscles are attached to  </a:t>
            </a:r>
            <a:r>
              <a:rPr lang="en-US" dirty="0" smtClean="0">
                <a:solidFill>
                  <a:srgbClr val="FF0000"/>
                </a:solidFill>
              </a:rPr>
              <a:t>help movement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Forms</a:t>
            </a:r>
            <a:r>
              <a:rPr lang="en-US" dirty="0" smtClean="0"/>
              <a:t> red and white </a:t>
            </a:r>
            <a:r>
              <a:rPr lang="en-US" dirty="0" smtClean="0">
                <a:solidFill>
                  <a:srgbClr val="FF0000"/>
                </a:solidFill>
              </a:rPr>
              <a:t>blood cells</a:t>
            </a:r>
            <a:r>
              <a:rPr lang="en-US" dirty="0" smtClean="0"/>
              <a:t> in the long bones </a:t>
            </a:r>
          </a:p>
          <a:p>
            <a:pPr lvl="2"/>
            <a:r>
              <a:rPr lang="en-US" dirty="0" smtClean="0"/>
              <a:t>Example the thigh bone or femur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Stores minerals </a:t>
            </a:r>
            <a:r>
              <a:rPr lang="en-US" dirty="0" smtClean="0"/>
              <a:t>for body use</a:t>
            </a:r>
          </a:p>
          <a:p>
            <a:pPr lvl="2"/>
            <a:r>
              <a:rPr lang="en-US" dirty="0" smtClean="0"/>
              <a:t>Calcium and phosphorus</a:t>
            </a:r>
          </a:p>
          <a:p>
            <a:pPr lvl="1"/>
            <a:r>
              <a:rPr lang="en-US" dirty="0" smtClean="0"/>
              <a:t>Major organs: bones and ligaments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Ligaments</a:t>
            </a:r>
            <a:r>
              <a:rPr lang="en-US" dirty="0" smtClean="0"/>
              <a:t> attach bone to bone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717362"/>
            <a:ext cx="2822693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0773" y="4211790"/>
            <a:ext cx="2441648" cy="2621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108" y="694132"/>
            <a:ext cx="4415162" cy="4407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 </a:t>
            </a:r>
            <a:r>
              <a:rPr lang="en-US" sz="2400" b="1" dirty="0" smtClean="0"/>
              <a:t>(Bone)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69505" cy="4351338"/>
          </a:xfrm>
        </p:spPr>
        <p:txBody>
          <a:bodyPr/>
          <a:lstStyle/>
          <a:p>
            <a:r>
              <a:rPr lang="en-US" dirty="0" smtClean="0"/>
              <a:t>Bone</a:t>
            </a:r>
          </a:p>
          <a:p>
            <a:pPr lvl="1"/>
            <a:r>
              <a:rPr lang="en-US" dirty="0" smtClean="0"/>
              <a:t>Made of connective tissue and minerals from cells called </a:t>
            </a:r>
            <a:r>
              <a:rPr lang="en-US" dirty="0" smtClean="0">
                <a:solidFill>
                  <a:srgbClr val="FF0000"/>
                </a:solidFill>
              </a:rPr>
              <a:t>osteoblasts</a:t>
            </a:r>
            <a:endParaRPr lang="en-US" dirty="0" smtClean="0"/>
          </a:p>
          <a:p>
            <a:pPr lvl="1"/>
            <a:r>
              <a:rPr lang="en-US" dirty="0" smtClean="0"/>
              <a:t>Types of bone  tissue </a:t>
            </a:r>
            <a:r>
              <a:rPr lang="en-US" dirty="0" smtClean="0">
                <a:solidFill>
                  <a:srgbClr val="FF0000"/>
                </a:solidFill>
              </a:rPr>
              <a:t>compact</a:t>
            </a:r>
            <a:r>
              <a:rPr lang="en-US" dirty="0" smtClean="0"/>
              <a:t> (no visible open spaces) and </a:t>
            </a:r>
            <a:r>
              <a:rPr lang="en-US" dirty="0" smtClean="0">
                <a:solidFill>
                  <a:srgbClr val="FF0000"/>
                </a:solidFill>
              </a:rPr>
              <a:t>spongy </a:t>
            </a:r>
            <a:r>
              <a:rPr lang="en-US" dirty="0" smtClean="0"/>
              <a:t>(many open spaces)</a:t>
            </a:r>
          </a:p>
          <a:p>
            <a:pPr lvl="1"/>
            <a:r>
              <a:rPr lang="en-US" dirty="0" smtClean="0"/>
              <a:t>Marrow-soft tissue the fills the core of larger bones where the production of blood cells take place</a:t>
            </a:r>
          </a:p>
          <a:p>
            <a:pPr lvl="4"/>
            <a:r>
              <a:rPr lang="en-US" dirty="0" smtClean="0"/>
              <a:t>Found in sternum, skull, pelvis, humerus,             and femur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S7L2eExplain the purpose of the major organ system in the human body (</a:t>
            </a:r>
            <a:r>
              <a:rPr lang="en-US" dirty="0" err="1" smtClean="0"/>
              <a:t>i.e</a:t>
            </a:r>
            <a:r>
              <a:rPr lang="en-US" dirty="0" smtClean="0"/>
              <a:t> digestion, respiration, reproduction, circulation, excretion, movement, control, and coordination, and for protection from disease)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 </a:t>
            </a:r>
            <a:r>
              <a:rPr lang="en-US" sz="2400" b="1" dirty="0" smtClean="0"/>
              <a:t>(Joints)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8750" y="212811"/>
            <a:ext cx="2986258" cy="239819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167" y="2821150"/>
            <a:ext cx="2138062" cy="1761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955" y="2685663"/>
            <a:ext cx="2414154" cy="1995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655829"/>
            <a:ext cx="1907597" cy="19123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9991" y="4793215"/>
            <a:ext cx="101720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Sliding</a:t>
            </a:r>
            <a:r>
              <a:rPr lang="en-US" dirty="0" smtClean="0"/>
              <a:t> Joint        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Hinge</a:t>
            </a:r>
            <a:r>
              <a:rPr lang="en-US" dirty="0" smtClean="0"/>
              <a:t> Joint  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Ball and Socket </a:t>
            </a:r>
            <a:r>
              <a:rPr lang="en-US" dirty="0" smtClean="0"/>
              <a:t>Joint  </a:t>
            </a:r>
          </a:p>
          <a:p>
            <a:r>
              <a:rPr lang="en-US" sz="1600" dirty="0" smtClean="0"/>
              <a:t>Sliding joints allow bones                                       Like the hinge on a door,                                       Like the joystick on a </a:t>
            </a:r>
          </a:p>
          <a:p>
            <a:r>
              <a:rPr lang="en-US" sz="1600" dirty="0" smtClean="0"/>
              <a:t>In the hand to glide over                                         the arm is able to flex to                                       computer game, the one another, giving some                                               extend the lower arm                                            shoulder enables you arm</a:t>
            </a:r>
          </a:p>
          <a:p>
            <a:r>
              <a:rPr lang="en-US" sz="1600" dirty="0" smtClean="0"/>
              <a:t>flexibility to the area							         to move in all directions																		</a:t>
            </a:r>
          </a:p>
          <a:p>
            <a:r>
              <a:rPr lang="en-US" dirty="0" smtClean="0"/>
              <a:t>                                              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079161" y="488785"/>
            <a:ext cx="233269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Joints can be classified as</a:t>
            </a:r>
          </a:p>
          <a:p>
            <a:r>
              <a:rPr lang="en-US" sz="1600" dirty="0" smtClean="0"/>
              <a:t>a type of </a:t>
            </a:r>
            <a:r>
              <a:rPr lang="en-US" sz="1600" dirty="0" smtClean="0">
                <a:solidFill>
                  <a:srgbClr val="FF0000"/>
                </a:solidFill>
              </a:rPr>
              <a:t>simple machine-</a:t>
            </a:r>
          </a:p>
          <a:p>
            <a:r>
              <a:rPr lang="en-US" sz="1600" dirty="0" smtClean="0"/>
              <a:t>the lever.  The lever is a </a:t>
            </a:r>
          </a:p>
          <a:p>
            <a:r>
              <a:rPr lang="en-US" sz="1600" dirty="0" smtClean="0"/>
              <a:t>rigid bar that moves on a </a:t>
            </a:r>
          </a:p>
          <a:p>
            <a:r>
              <a:rPr lang="en-US" sz="1600" dirty="0" smtClean="0"/>
              <a:t>fulcrum  (triangle).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858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organs that relax, contract, and                                                 provide the force to </a:t>
            </a:r>
            <a:r>
              <a:rPr lang="en-US" dirty="0" smtClean="0">
                <a:solidFill>
                  <a:srgbClr val="FF0000"/>
                </a:solidFill>
              </a:rPr>
              <a:t>move</a:t>
            </a:r>
            <a:r>
              <a:rPr lang="en-US" dirty="0" smtClean="0"/>
              <a:t> your body parts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Movement</a:t>
            </a:r>
          </a:p>
          <a:p>
            <a:pPr lvl="2"/>
            <a:r>
              <a:rPr lang="en-US" dirty="0" smtClean="0"/>
              <a:t>How we move</a:t>
            </a:r>
          </a:p>
          <a:p>
            <a:pPr lvl="2"/>
            <a:r>
              <a:rPr lang="en-US" dirty="0" smtClean="0"/>
              <a:t>The production of </a:t>
            </a:r>
            <a:r>
              <a:rPr lang="en-US" dirty="0" smtClean="0">
                <a:solidFill>
                  <a:srgbClr val="FF0000"/>
                </a:solidFill>
              </a:rPr>
              <a:t>thermal energy </a:t>
            </a:r>
            <a:r>
              <a:rPr lang="en-US" dirty="0" smtClean="0"/>
              <a:t>(heat)</a:t>
            </a:r>
          </a:p>
          <a:p>
            <a:pPr lvl="1"/>
            <a:r>
              <a:rPr lang="en-US" dirty="0" smtClean="0"/>
              <a:t>Gives </a:t>
            </a:r>
            <a:r>
              <a:rPr lang="en-US" dirty="0" smtClean="0">
                <a:solidFill>
                  <a:srgbClr val="FF0000"/>
                </a:solidFill>
              </a:rPr>
              <a:t>shape</a:t>
            </a:r>
            <a:r>
              <a:rPr lang="en-US" dirty="0" smtClean="0"/>
              <a:t> to the body</a:t>
            </a:r>
          </a:p>
          <a:p>
            <a:pPr lvl="1"/>
            <a:r>
              <a:rPr lang="en-US" dirty="0" smtClean="0"/>
              <a:t>Major organs: muscles and tendons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Tendons</a:t>
            </a:r>
            <a:r>
              <a:rPr lang="en-US" dirty="0" smtClean="0"/>
              <a:t> attach muscles to bones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549" y="714276"/>
            <a:ext cx="4279763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964" y="481446"/>
            <a:ext cx="3810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System </a:t>
            </a:r>
            <a:r>
              <a:rPr lang="en-US" sz="2400" dirty="0" smtClean="0"/>
              <a:t>(Types of Muscles)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Smooth Muscle</a:t>
            </a:r>
          </a:p>
          <a:p>
            <a:pPr lvl="1"/>
            <a:r>
              <a:rPr lang="en-US" dirty="0" smtClean="0"/>
              <a:t>Found in digestive track and blood vessels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Cardiac Muscle</a:t>
            </a:r>
          </a:p>
          <a:p>
            <a:pPr lvl="1"/>
            <a:r>
              <a:rPr lang="en-US" dirty="0" smtClean="0"/>
              <a:t>Found only in the heart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Skeletal Muscle</a:t>
            </a:r>
          </a:p>
          <a:p>
            <a:pPr lvl="1"/>
            <a:r>
              <a:rPr lang="en-US" dirty="0" smtClean="0"/>
              <a:t>Attached to bones for movement                                                                                     and protection of inner organs</a:t>
            </a:r>
          </a:p>
          <a:p>
            <a:pPr lvl="1"/>
            <a:r>
              <a:rPr lang="en-US" dirty="0" smtClean="0"/>
              <a:t>Work in pairs to bend the body part                                                                                    (</a:t>
            </a:r>
            <a:r>
              <a:rPr lang="en-US" dirty="0" smtClean="0">
                <a:solidFill>
                  <a:srgbClr val="FF0000"/>
                </a:solidFill>
              </a:rPr>
              <a:t>flexor</a:t>
            </a:r>
            <a:r>
              <a:rPr lang="en-US" dirty="0" smtClean="0"/>
              <a:t> muscle) or                                                                                                                      to straighten the body part (</a:t>
            </a:r>
            <a:r>
              <a:rPr lang="en-US" dirty="0" smtClean="0">
                <a:solidFill>
                  <a:srgbClr val="FF0000"/>
                </a:solidFill>
              </a:rPr>
              <a:t>extensor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18" y="3664384"/>
            <a:ext cx="4436918" cy="25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3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Skin-the largest organ in the body</a:t>
            </a:r>
            <a:endParaRPr lang="en-US" b="1" dirty="0" smtClean="0"/>
          </a:p>
          <a:p>
            <a:pPr lvl="1"/>
            <a:r>
              <a:rPr lang="en-US" dirty="0" smtClean="0"/>
              <a:t>Vital role in </a:t>
            </a:r>
            <a:r>
              <a:rPr lang="en-US" dirty="0" smtClean="0">
                <a:solidFill>
                  <a:srgbClr val="FF0000"/>
                </a:solidFill>
              </a:rPr>
              <a:t>protecting</a:t>
            </a:r>
            <a:r>
              <a:rPr lang="en-US" dirty="0" smtClean="0"/>
              <a:t> the body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Sensory </a:t>
            </a:r>
            <a:r>
              <a:rPr lang="en-US" dirty="0" smtClean="0"/>
              <a:t>response</a:t>
            </a:r>
          </a:p>
          <a:p>
            <a:pPr lvl="1"/>
            <a:r>
              <a:rPr lang="en-US" dirty="0" smtClean="0"/>
              <a:t>Formation of </a:t>
            </a:r>
            <a:r>
              <a:rPr lang="en-US" dirty="0" smtClean="0">
                <a:solidFill>
                  <a:srgbClr val="FF0000"/>
                </a:solidFill>
              </a:rPr>
              <a:t>vitamin 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Regulation</a:t>
            </a:r>
            <a:r>
              <a:rPr lang="en-US" dirty="0" smtClean="0"/>
              <a:t> of body </a:t>
            </a:r>
            <a:r>
              <a:rPr lang="en-US" dirty="0" smtClean="0">
                <a:solidFill>
                  <a:srgbClr val="FF0000"/>
                </a:solidFill>
              </a:rPr>
              <a:t>temperature</a:t>
            </a:r>
            <a:r>
              <a:rPr lang="en-US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Ridding the body of </a:t>
            </a:r>
            <a:r>
              <a:rPr lang="en-US" dirty="0" smtClean="0">
                <a:solidFill>
                  <a:srgbClr val="FF0000"/>
                </a:solidFill>
              </a:rPr>
              <a:t>wastes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Contains melanin,</a:t>
            </a:r>
            <a:r>
              <a:rPr lang="en-US" dirty="0" smtClean="0"/>
              <a:t> which is a chemical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that determines skin color</a:t>
            </a:r>
          </a:p>
          <a:p>
            <a:pPr lvl="1"/>
            <a:r>
              <a:rPr lang="en-US" dirty="0" smtClean="0"/>
              <a:t>Major organs: skin, hair, nails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794" y="1646238"/>
            <a:ext cx="4031612" cy="26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Integumentary System </a:t>
            </a:r>
            <a:r>
              <a:rPr lang="en-US" sz="2400" dirty="0" smtClean="0"/>
              <a:t>(Skin)</a:t>
            </a:r>
            <a:endParaRPr lang="en-US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6798" y="2312019"/>
            <a:ext cx="3810330" cy="296291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444336"/>
            <a:ext cx="5181600" cy="4468091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Layers of the skin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Epidermis</a:t>
            </a:r>
            <a:r>
              <a:rPr lang="en-US" sz="2000" dirty="0" smtClean="0"/>
              <a:t>-made of epithelial tissue.  The cells are dead and filled with proteins called keratin which makes the skin tough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Dermis</a:t>
            </a:r>
            <a:r>
              <a:rPr lang="en-US" sz="2000" dirty="0" smtClean="0"/>
              <a:t>-lies under the epidermis and contains fibers made of protein call collagen that allow the skin to bend without tearing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Blood vessels </a:t>
            </a:r>
            <a:r>
              <a:rPr lang="en-US" sz="2400" dirty="0" smtClean="0"/>
              <a:t>transport substances and help regulate body temperature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Nerves</a:t>
            </a:r>
            <a:r>
              <a:rPr lang="en-US" sz="2400" dirty="0" smtClean="0"/>
              <a:t> carry messages to and from the brain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Muscle</a:t>
            </a:r>
            <a:r>
              <a:rPr lang="en-US" sz="2400" dirty="0" smtClean="0"/>
              <a:t> fibers attached to hair follicles can contract, causing the hair to stand up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Oil glands </a:t>
            </a:r>
            <a:r>
              <a:rPr lang="en-US" sz="2400" dirty="0" smtClean="0"/>
              <a:t>release oil that keeps hair flexible and helps waterproof the epidermis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Sweat glands </a:t>
            </a:r>
            <a:r>
              <a:rPr lang="en-US" sz="2400" dirty="0" smtClean="0"/>
              <a:t>release sweat. As sweat evaporates, the body is cooled. Sweat also contains waste materials taken out of the body.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7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540"/>
            <a:ext cx="6328406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Makes the food </a:t>
            </a:r>
            <a:r>
              <a:rPr lang="en-US" dirty="0" smtClean="0"/>
              <a:t>you eat </a:t>
            </a:r>
            <a:r>
              <a:rPr lang="en-US" dirty="0" smtClean="0">
                <a:solidFill>
                  <a:srgbClr val="FF0000"/>
                </a:solidFill>
              </a:rPr>
              <a:t>available to</a:t>
            </a:r>
            <a:r>
              <a:rPr lang="en-US" dirty="0" smtClean="0"/>
              <a:t> your </a:t>
            </a:r>
            <a:r>
              <a:rPr lang="en-US" dirty="0" smtClean="0">
                <a:solidFill>
                  <a:srgbClr val="FF0000"/>
                </a:solidFill>
              </a:rPr>
              <a:t>cells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Breaks down food </a:t>
            </a:r>
            <a:r>
              <a:rPr lang="en-US" dirty="0" smtClean="0"/>
              <a:t>into small molecules that can be </a:t>
            </a:r>
            <a:r>
              <a:rPr lang="en-US" dirty="0" smtClean="0">
                <a:solidFill>
                  <a:srgbClr val="FF0000"/>
                </a:solidFill>
              </a:rPr>
              <a:t>absorbed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moved</a:t>
            </a:r>
            <a:r>
              <a:rPr lang="en-US" dirty="0" smtClean="0"/>
              <a:t> into the blood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Unused</a:t>
            </a:r>
            <a:r>
              <a:rPr lang="en-US" dirty="0" smtClean="0"/>
              <a:t> molecules </a:t>
            </a:r>
            <a:r>
              <a:rPr lang="en-US" dirty="0" smtClean="0">
                <a:solidFill>
                  <a:srgbClr val="FF0000"/>
                </a:solidFill>
              </a:rPr>
              <a:t>pass out of body </a:t>
            </a:r>
            <a:r>
              <a:rPr lang="en-US" dirty="0" smtClean="0"/>
              <a:t>as wastes</a:t>
            </a:r>
          </a:p>
          <a:p>
            <a:r>
              <a:rPr lang="en-US" dirty="0" smtClean="0"/>
              <a:t>Major Organs: (food travels through) mouth/teeth, esophagus, stomach, small and large intestines, rectum, anus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S7L2eExplain the purpose of the major organ system in the human body (i.e digestion, respiration, reproduction, circulation, excretion, movement, control, and coordination, and for protection from disease)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8B4C-F00C-4F63-98AA-315020B7800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606" y="1027906"/>
            <a:ext cx="4724809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3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1675</Words>
  <Application>Microsoft Office PowerPoint</Application>
  <PresentationFormat>Widescreen</PresentationFormat>
  <Paragraphs>148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Functions of Our Organ Systems (Part 1)</vt:lpstr>
      <vt:lpstr>Skeletal System</vt:lpstr>
      <vt:lpstr>Skeletal System (Bone)</vt:lpstr>
      <vt:lpstr>Skeletal System (Joints)</vt:lpstr>
      <vt:lpstr>Muscular System</vt:lpstr>
      <vt:lpstr>Muscular System (Types of Muscles)</vt:lpstr>
      <vt:lpstr>Integumentary System</vt:lpstr>
      <vt:lpstr>Integumentary System (Skin)</vt:lpstr>
      <vt:lpstr>Digestive System</vt:lpstr>
      <vt:lpstr>Digestive System</vt:lpstr>
      <vt:lpstr>Digestive System</vt:lpstr>
      <vt:lpstr>Excretory System</vt:lpstr>
      <vt:lpstr>Excretory System</vt:lpstr>
      <vt:lpstr>Endocrine System</vt:lpstr>
      <vt:lpstr>Lymphatic System</vt:lpstr>
      <vt:lpstr>Immune System</vt:lpstr>
      <vt:lpstr>Immune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of Our Organ Systems</dc:title>
  <dc:creator>Mom</dc:creator>
  <cp:lastModifiedBy>Mom</cp:lastModifiedBy>
  <cp:revision>33</cp:revision>
  <dcterms:created xsi:type="dcterms:W3CDTF">2014-10-19T15:07:59Z</dcterms:created>
  <dcterms:modified xsi:type="dcterms:W3CDTF">2014-10-20T23:00:41Z</dcterms:modified>
</cp:coreProperties>
</file>